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gif" ContentType="image/gif"/>
  <Default Extension="tif" ContentType="image/tiff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embeddings/oleObject6.bin" ContentType="application/vnd.openxmlformats-officedocument.oleObject"/>
  <Override PartName="/ppt/notesSlides/notesSlide14.xml" ContentType="application/vnd.openxmlformats-officedocument.presentationml.notesSlide+xml"/>
  <Override PartName="/ppt/embeddings/oleObject7.bin" ContentType="application/vnd.openxmlformats-officedocument.oleObject"/>
  <Override PartName="/ppt/notesSlides/notesSlide15.xml" ContentType="application/vnd.openxmlformats-officedocument.presentationml.notesSlide+xml"/>
  <Override PartName="/ppt/embeddings/oleObject8.bin" ContentType="application/vnd.openxmlformats-officedocument.oleObject"/>
  <Override PartName="/ppt/notesSlides/notesSlide16.xml" ContentType="application/vnd.openxmlformats-officedocument.presentationml.notesSlide+xml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notesSlides/notesSlide18.xml" ContentType="application/vnd.openxmlformats-officedocument.presentationml.notesSlide+xml"/>
  <Override PartName="/ppt/charts/chart2.xml" ContentType="application/vnd.openxmlformats-officedocument.drawingml.chart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notesSlides/notesSlide19.xml" ContentType="application/vnd.openxmlformats-officedocument.presentationml.notesSlide+xml"/>
  <Override PartName="/ppt/embeddings/oleObject12.bin" ContentType="application/vnd.openxmlformats-officedocument.oleObject"/>
  <Override PartName="/ppt/charts/chart4.xml" ContentType="application/vnd.openxmlformats-officedocument.drawingml.chart+xml"/>
  <Override PartName="/ppt/theme/themeOverride2.xml" ContentType="application/vnd.openxmlformats-officedocument.themeOverride+xml"/>
  <Override PartName="/ppt/charts/chart5.xml" ContentType="application/vnd.openxmlformats-officedocument.drawingml.chart+xml"/>
  <Override PartName="/ppt/theme/themeOverride3.xml" ContentType="application/vnd.openxmlformats-officedocument.themeOverride+xml"/>
  <Override PartName="/ppt/notesSlides/notesSlide20.xml" ContentType="application/vnd.openxmlformats-officedocument.presentationml.notesSlide+xml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notesSlides/notesSlide21.xml" ContentType="application/vnd.openxmlformats-officedocument.presentationml.notesSlide+xml"/>
  <Override PartName="/ppt/embeddings/oleObject18.bin" ContentType="application/vnd.openxmlformats-officedocument.oleObject"/>
  <Override PartName="/ppt/notesSlides/notesSlide22.xml" ContentType="application/vnd.openxmlformats-officedocument.presentationml.notesSlide+xml"/>
  <Override PartName="/ppt/embeddings/oleObject19.bin" ContentType="application/vnd.openxmlformats-officedocument.oleObject"/>
  <Override PartName="/ppt/notesSlides/notesSlide23.xml" ContentType="application/vnd.openxmlformats-officedocument.presentationml.notesSlide+xml"/>
  <Override PartName="/ppt/embeddings/oleObject20.bin" ContentType="application/vnd.openxmlformats-officedocument.oleObject"/>
  <Override PartName="/ppt/notesSlides/notesSlide24.xml" ContentType="application/vnd.openxmlformats-officedocument.presentationml.notesSlide+xml"/>
  <Override PartName="/ppt/embeddings/oleObject21.bin" ContentType="application/vnd.openxmlformats-officedocument.oleObject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embeddings/oleObject22.bin" ContentType="application/vnd.openxmlformats-officedocument.oleObject"/>
  <Override PartName="/ppt/notesSlides/notesSlide31.xml" ContentType="application/vnd.openxmlformats-officedocument.presentationml.notesSlide+xml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notesSlides/notesSlide32.xml" ContentType="application/vnd.openxmlformats-officedocument.presentationml.notesSlide+xml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notesSlides/notesSlide33.xml" ContentType="application/vnd.openxmlformats-officedocument.presentationml.notesSlide+xml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notesSlides/notesSlide34.xml" ContentType="application/vnd.openxmlformats-officedocument.presentationml.notesSlide+xml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notesSlides/notesSlide35.xml" ContentType="application/vnd.openxmlformats-officedocument.presentationml.notesSlide+xml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embeddings/oleObject34.bin" ContentType="application/vnd.openxmlformats-officedocument.oleObject"/>
  <Override PartName="/ppt/charts/chart6.xml" ContentType="application/vnd.openxmlformats-officedocument.drawingml.chart+xml"/>
  <Override PartName="/ppt/notesSlides/notesSlide38.xml" ContentType="application/vnd.openxmlformats-officedocument.presentationml.notesSlide+xml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embeddings/oleObject52.bin" ContentType="application/vnd.openxmlformats-officedocument.oleObject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3"/>
  </p:notesMasterIdLst>
  <p:sldIdLst>
    <p:sldId id="464" r:id="rId2"/>
    <p:sldId id="458" r:id="rId3"/>
    <p:sldId id="459" r:id="rId4"/>
    <p:sldId id="460" r:id="rId5"/>
    <p:sldId id="334" r:id="rId6"/>
    <p:sldId id="398" r:id="rId7"/>
    <p:sldId id="403" r:id="rId8"/>
    <p:sldId id="406" r:id="rId9"/>
    <p:sldId id="405" r:id="rId10"/>
    <p:sldId id="453" r:id="rId11"/>
    <p:sldId id="452" r:id="rId12"/>
    <p:sldId id="455" r:id="rId13"/>
    <p:sldId id="456" r:id="rId14"/>
    <p:sldId id="457" r:id="rId15"/>
    <p:sldId id="399" r:id="rId16"/>
    <p:sldId id="407" r:id="rId17"/>
    <p:sldId id="336" r:id="rId18"/>
    <p:sldId id="402" r:id="rId19"/>
    <p:sldId id="337" r:id="rId20"/>
    <p:sldId id="408" r:id="rId21"/>
    <p:sldId id="409" r:id="rId22"/>
    <p:sldId id="338" r:id="rId23"/>
    <p:sldId id="341" r:id="rId24"/>
    <p:sldId id="342" r:id="rId25"/>
    <p:sldId id="360" r:id="rId26"/>
    <p:sldId id="257" r:id="rId27"/>
    <p:sldId id="260" r:id="rId28"/>
    <p:sldId id="261" r:id="rId29"/>
    <p:sldId id="263" r:id="rId30"/>
    <p:sldId id="290" r:id="rId31"/>
    <p:sldId id="273" r:id="rId32"/>
    <p:sldId id="272" r:id="rId33"/>
    <p:sldId id="275" r:id="rId34"/>
    <p:sldId id="266" r:id="rId35"/>
    <p:sldId id="410" r:id="rId36"/>
    <p:sldId id="268" r:id="rId37"/>
    <p:sldId id="411" r:id="rId38"/>
    <p:sldId id="269" r:id="rId39"/>
    <p:sldId id="412" r:id="rId40"/>
    <p:sldId id="267" r:id="rId41"/>
    <p:sldId id="276" r:id="rId42"/>
    <p:sldId id="259" r:id="rId43"/>
    <p:sldId id="416" r:id="rId44"/>
    <p:sldId id="415" r:id="rId45"/>
    <p:sldId id="414" r:id="rId46"/>
    <p:sldId id="413" r:id="rId47"/>
    <p:sldId id="431" r:id="rId48"/>
    <p:sldId id="417" r:id="rId49"/>
    <p:sldId id="277" r:id="rId50"/>
    <p:sldId id="279" r:id="rId51"/>
    <p:sldId id="280" r:id="rId52"/>
    <p:sldId id="420" r:id="rId53"/>
    <p:sldId id="419" r:id="rId54"/>
    <p:sldId id="418" r:id="rId55"/>
    <p:sldId id="265" r:id="rId56"/>
    <p:sldId id="281" r:id="rId57"/>
    <p:sldId id="291" r:id="rId58"/>
    <p:sldId id="286" r:id="rId59"/>
    <p:sldId id="293" r:id="rId60"/>
    <p:sldId id="294" r:id="rId61"/>
    <p:sldId id="295" r:id="rId62"/>
    <p:sldId id="296" r:id="rId63"/>
    <p:sldId id="297" r:id="rId64"/>
    <p:sldId id="301" r:id="rId65"/>
    <p:sldId id="300" r:id="rId66"/>
    <p:sldId id="302" r:id="rId67"/>
    <p:sldId id="292" r:id="rId68"/>
    <p:sldId id="298" r:id="rId69"/>
    <p:sldId id="299" r:id="rId70"/>
    <p:sldId id="333" r:id="rId71"/>
    <p:sldId id="335" r:id="rId72"/>
    <p:sldId id="285" r:id="rId73"/>
    <p:sldId id="432" r:id="rId74"/>
    <p:sldId id="421" r:id="rId75"/>
    <p:sldId id="305" r:id="rId76"/>
    <p:sldId id="422" r:id="rId77"/>
    <p:sldId id="433" r:id="rId78"/>
    <p:sldId id="303" r:id="rId79"/>
    <p:sldId id="304" r:id="rId80"/>
    <p:sldId id="311" r:id="rId81"/>
    <p:sldId id="306" r:id="rId82"/>
    <p:sldId id="314" r:id="rId83"/>
    <p:sldId id="308" r:id="rId84"/>
    <p:sldId id="309" r:id="rId85"/>
    <p:sldId id="313" r:id="rId86"/>
    <p:sldId id="310" r:id="rId87"/>
    <p:sldId id="435" r:id="rId88"/>
    <p:sldId id="436" r:id="rId89"/>
    <p:sldId id="437" r:id="rId90"/>
    <p:sldId id="316" r:id="rId91"/>
    <p:sldId id="438" r:id="rId92"/>
    <p:sldId id="320" r:id="rId93"/>
    <p:sldId id="328" r:id="rId94"/>
    <p:sldId id="343" r:id="rId95"/>
    <p:sldId id="344" r:id="rId96"/>
    <p:sldId id="318" r:id="rId97"/>
    <p:sldId id="329" r:id="rId98"/>
    <p:sldId id="321" r:id="rId99"/>
    <p:sldId id="346" r:id="rId100"/>
    <p:sldId id="322" r:id="rId101"/>
    <p:sldId id="323" r:id="rId102"/>
    <p:sldId id="439" r:id="rId103"/>
    <p:sldId id="324" r:id="rId104"/>
    <p:sldId id="326" r:id="rId105"/>
    <p:sldId id="327" r:id="rId106"/>
    <p:sldId id="312" r:id="rId107"/>
    <p:sldId id="331" r:id="rId108"/>
    <p:sldId id="353" r:id="rId109"/>
    <p:sldId id="357" r:id="rId110"/>
    <p:sldId id="358" r:id="rId111"/>
    <p:sldId id="359" r:id="rId1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F3EC"/>
    <a:srgbClr val="D7EFC9"/>
    <a:srgbClr val="F6FFE2"/>
    <a:srgbClr val="DBE3D0"/>
    <a:srgbClr val="0000AF"/>
    <a:srgbClr val="0000C8"/>
    <a:srgbClr val="000096"/>
    <a:srgbClr val="0000A1"/>
    <a:srgbClr val="0000BC"/>
    <a:srgbClr val="0000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69" autoAdjust="0"/>
    <p:restoredTop sz="83660" autoAdjust="0"/>
  </p:normalViewPr>
  <p:slideViewPr>
    <p:cSldViewPr snapToGrid="0" snapToObjects="1">
      <p:cViewPr>
        <p:scale>
          <a:sx n="100" d="100"/>
          <a:sy n="100" d="100"/>
        </p:scale>
        <p:origin x="-728" y="56"/>
      </p:cViewPr>
      <p:guideLst>
        <p:guide orient="horz" pos="2408"/>
        <p:guide pos="288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2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0" Type="http://schemas.openxmlformats.org/officeDocument/2006/relationships/slide" Target="slides/slide109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notesMaster" Target="notesMasters/notesMaster1.xml"/><Relationship Id="rId114" Type="http://schemas.openxmlformats.org/officeDocument/2006/relationships/printerSettings" Target="printerSettings/printerSettings1.bin"/><Relationship Id="rId115" Type="http://schemas.openxmlformats.org/officeDocument/2006/relationships/presProps" Target="presProps.xml"/><Relationship Id="rId116" Type="http://schemas.openxmlformats.org/officeDocument/2006/relationships/viewProps" Target="viewProps.xml"/><Relationship Id="rId117" Type="http://schemas.openxmlformats.org/officeDocument/2006/relationships/theme" Target="theme/theme1.xml"/><Relationship Id="rId11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jamesrosindell:Documents:Presentations:Fractals%20presentation:circle%20worksheet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Macintosh%20HD:Users:jamesrosindell:Documents:Presentations:Fractals%20presentation:circle%20worksheet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jamesrosindell:Documents:Presentations:Fractals%20presentation:coastline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oleObject" Target="Macintosh%20HD:Users:jamesrosindell:Documents:Presentations:Fractals%20presentation:coastline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oleObject" Target="Macintosh%20HD:Users:jamesrosindell:Documents:Presentations:Fractals%20presentation:coastline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jamesrosindell:Documents:Presentations:Fractals%20presentation:coastlin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numRef>
              <c:f>Sheet1!$C$13:$C$79</c:f>
              <c:numCache>
                <c:formatCode>General</c:formatCode>
                <c:ptCount val="67"/>
                <c:pt idx="0">
                  <c:v>2.0</c:v>
                </c:pt>
                <c:pt idx="1">
                  <c:v>1.73205080637228</c:v>
                </c:pt>
                <c:pt idx="2">
                  <c:v>1.414213561103911</c:v>
                </c:pt>
                <c:pt idx="3">
                  <c:v>1.175570503423265</c:v>
                </c:pt>
                <c:pt idx="4">
                  <c:v>0.999999998963716</c:v>
                </c:pt>
                <c:pt idx="5">
                  <c:v>0.867767477311033</c:v>
                </c:pt>
                <c:pt idx="6">
                  <c:v>0.765366863901045</c:v>
                </c:pt>
                <c:pt idx="7">
                  <c:v>0.684040285901715</c:v>
                </c:pt>
                <c:pt idx="8">
                  <c:v>0.618033988067076</c:v>
                </c:pt>
                <c:pt idx="9">
                  <c:v>0.563465113056608</c:v>
                </c:pt>
                <c:pt idx="10">
                  <c:v>0.517638089627129</c:v>
                </c:pt>
                <c:pt idx="11">
                  <c:v>0.478631328038888</c:v>
                </c:pt>
                <c:pt idx="12">
                  <c:v>0.445041867412659</c:v>
                </c:pt>
                <c:pt idx="13">
                  <c:v>0.415823381167339</c:v>
                </c:pt>
                <c:pt idx="14">
                  <c:v>0.390180643592154</c:v>
                </c:pt>
                <c:pt idx="15">
                  <c:v>0.367499035218003</c:v>
                </c:pt>
                <c:pt idx="16">
                  <c:v>0.347296354941054</c:v>
                </c:pt>
                <c:pt idx="17">
                  <c:v>0.329189180188748</c:v>
                </c:pt>
                <c:pt idx="18">
                  <c:v>0.312868929725902</c:v>
                </c:pt>
                <c:pt idx="19">
                  <c:v>0.298084532014282</c:v>
                </c:pt>
                <c:pt idx="20">
                  <c:v>0.284629676223547</c:v>
                </c:pt>
                <c:pt idx="21">
                  <c:v>0.272333297883245</c:v>
                </c:pt>
                <c:pt idx="22">
                  <c:v>0.261052384143513</c:v>
                </c:pt>
                <c:pt idx="23">
                  <c:v>0.25066646684369</c:v>
                </c:pt>
                <c:pt idx="24">
                  <c:v>0.241073360236522</c:v>
                </c:pt>
                <c:pt idx="25">
                  <c:v>0.232185827986348</c:v>
                </c:pt>
                <c:pt idx="26">
                  <c:v>0.223928951951814</c:v>
                </c:pt>
                <c:pt idx="27">
                  <c:v>0.216238036601763</c:v>
                </c:pt>
                <c:pt idx="28">
                  <c:v>0.209056926297298</c:v>
                </c:pt>
                <c:pt idx="29">
                  <c:v>0.202336643744453</c:v>
                </c:pt>
                <c:pt idx="30">
                  <c:v>0.196034280435839</c:v>
                </c:pt>
                <c:pt idx="31">
                  <c:v>0.190112086391787</c:v>
                </c:pt>
                <c:pt idx="32">
                  <c:v>0.18453671871634</c:v>
                </c:pt>
                <c:pt idx="33">
                  <c:v>0.179278617602562</c:v>
                </c:pt>
                <c:pt idx="34">
                  <c:v>0.174311485296642</c:v>
                </c:pt>
                <c:pt idx="35">
                  <c:v>0.169611848757675</c:v>
                </c:pt>
                <c:pt idx="36">
                  <c:v>0.165158690756373</c:v>
                </c:pt>
                <c:pt idx="37">
                  <c:v>0.160933137249957</c:v>
                </c:pt>
                <c:pt idx="38">
                  <c:v>0.156918191276754</c:v>
                </c:pt>
                <c:pt idx="39">
                  <c:v>0.153098505498393</c:v>
                </c:pt>
                <c:pt idx="40">
                  <c:v>0.149460187002384</c:v>
                </c:pt>
                <c:pt idx="41">
                  <c:v>0.145990629155293</c:v>
                </c:pt>
                <c:pt idx="42">
                  <c:v>0.142678366235708</c:v>
                </c:pt>
                <c:pt idx="43">
                  <c:v>0.139512947329093</c:v>
                </c:pt>
                <c:pt idx="44">
                  <c:v>0.136484826573628</c:v>
                </c:pt>
                <c:pt idx="45">
                  <c:v>0.133585267337827</c:v>
                </c:pt>
                <c:pt idx="46">
                  <c:v>0.130806258311032</c:v>
                </c:pt>
                <c:pt idx="47">
                  <c:v>0.128140439815205</c:v>
                </c:pt>
                <c:pt idx="48">
                  <c:v>0.125581038915318</c:v>
                </c:pt>
                <c:pt idx="49">
                  <c:v>0.104671912366392</c:v>
                </c:pt>
                <c:pt idx="50">
                  <c:v>0.0897296605985676</c:v>
                </c:pt>
                <c:pt idx="51">
                  <c:v>0.0785196314284616</c:v>
                </c:pt>
                <c:pt idx="52">
                  <c:v>0.0697989933252773</c:v>
                </c:pt>
                <c:pt idx="53">
                  <c:v>0.0628215180844961</c:v>
                </c:pt>
                <c:pt idx="54">
                  <c:v>0.0571121015221502</c:v>
                </c:pt>
                <c:pt idx="55">
                  <c:v>0.0523538965559369</c:v>
                </c:pt>
                <c:pt idx="56">
                  <c:v>0.0483274904170531</c:v>
                </c:pt>
                <c:pt idx="57">
                  <c:v>0.04487612854034</c:v>
                </c:pt>
                <c:pt idx="58">
                  <c:v>0.0418848397188605</c:v>
                </c:pt>
                <c:pt idx="59">
                  <c:v>0.0392673848763928</c:v>
                </c:pt>
                <c:pt idx="60">
                  <c:v>0.0369578098760342</c:v>
                </c:pt>
                <c:pt idx="61">
                  <c:v>0.0349048128346865</c:v>
                </c:pt>
                <c:pt idx="62">
                  <c:v>0.0330678894949348</c:v>
                </c:pt>
                <c:pt idx="63">
                  <c:v>0.0314146345877478</c:v>
                </c:pt>
                <c:pt idx="64">
                  <c:v>0.0299188139963426</c:v>
                </c:pt>
                <c:pt idx="65">
                  <c:v>0.0285589625469434</c:v>
                </c:pt>
                <c:pt idx="66">
                  <c:v>0.0273173475006895</c:v>
                </c:pt>
              </c:numCache>
            </c:numRef>
          </c:xVal>
          <c:yVal>
            <c:numRef>
              <c:f>Sheet1!$D$13:$D$79</c:f>
              <c:numCache>
                <c:formatCode>General</c:formatCode>
                <c:ptCount val="67"/>
                <c:pt idx="0">
                  <c:v>4.0</c:v>
                </c:pt>
                <c:pt idx="1">
                  <c:v>5.196152419116839</c:v>
                </c:pt>
                <c:pt idx="2">
                  <c:v>5.656854244415631</c:v>
                </c:pt>
                <c:pt idx="3">
                  <c:v>5.877852517116324</c:v>
                </c:pt>
                <c:pt idx="4">
                  <c:v>5.999999993782298</c:v>
                </c:pt>
                <c:pt idx="5">
                  <c:v>6.07437234117723</c:v>
                </c:pt>
                <c:pt idx="6">
                  <c:v>6.122934911208336</c:v>
                </c:pt>
                <c:pt idx="7">
                  <c:v>6.156362573115429</c:v>
                </c:pt>
                <c:pt idx="8">
                  <c:v>6.180339880670757</c:v>
                </c:pt>
                <c:pt idx="9">
                  <c:v>6.198116243622684</c:v>
                </c:pt>
                <c:pt idx="10">
                  <c:v>6.211657075525551</c:v>
                </c:pt>
                <c:pt idx="11">
                  <c:v>6.222207264505538</c:v>
                </c:pt>
                <c:pt idx="12">
                  <c:v>6.230586143777224</c:v>
                </c:pt>
                <c:pt idx="13">
                  <c:v>6.237350717510085</c:v>
                </c:pt>
                <c:pt idx="14">
                  <c:v>6.242890297474473</c:v>
                </c:pt>
                <c:pt idx="15">
                  <c:v>6.247483598706046</c:v>
                </c:pt>
                <c:pt idx="16">
                  <c:v>6.251334388938981</c:v>
                </c:pt>
                <c:pt idx="17">
                  <c:v>6.254594423586206</c:v>
                </c:pt>
                <c:pt idx="18">
                  <c:v>6.257378594518041</c:v>
                </c:pt>
                <c:pt idx="19">
                  <c:v>6.259775172299931</c:v>
                </c:pt>
                <c:pt idx="20">
                  <c:v>6.261852876918025</c:v>
                </c:pt>
                <c:pt idx="21">
                  <c:v>6.26366585131463</c:v>
                </c:pt>
                <c:pt idx="22">
                  <c:v>6.265257219444313</c:v>
                </c:pt>
                <c:pt idx="23">
                  <c:v>6.26666167109224</c:v>
                </c:pt>
                <c:pt idx="24">
                  <c:v>6.267907366149536</c:v>
                </c:pt>
                <c:pt idx="25">
                  <c:v>6.269017355631392</c:v>
                </c:pt>
                <c:pt idx="26">
                  <c:v>6.270010654650798</c:v>
                </c:pt>
                <c:pt idx="27">
                  <c:v>6.270903061451122</c:v>
                </c:pt>
                <c:pt idx="28">
                  <c:v>6.271707788918953</c:v>
                </c:pt>
                <c:pt idx="29">
                  <c:v>6.27243595607803</c:v>
                </c:pt>
                <c:pt idx="30">
                  <c:v>6.273096973946866</c:v>
                </c:pt>
                <c:pt idx="31">
                  <c:v>6.27369885092898</c:v>
                </c:pt>
                <c:pt idx="32">
                  <c:v>6.274248436355577</c:v>
                </c:pt>
                <c:pt idx="33">
                  <c:v>6.274751616089662</c:v>
                </c:pt>
                <c:pt idx="34">
                  <c:v>6.27521347067913</c:v>
                </c:pt>
                <c:pt idx="35">
                  <c:v>6.275638404033958</c:v>
                </c:pt>
                <c:pt idx="36">
                  <c:v>6.276030248742193</c:v>
                </c:pt>
                <c:pt idx="37">
                  <c:v>6.276392352748313</c:v>
                </c:pt>
                <c:pt idx="38">
                  <c:v>6.276727651070141</c:v>
                </c:pt>
                <c:pt idx="39">
                  <c:v>6.27703872543413</c:v>
                </c:pt>
                <c:pt idx="40">
                  <c:v>6.277327854100128</c:v>
                </c:pt>
                <c:pt idx="41">
                  <c:v>6.277597053677615</c:v>
                </c:pt>
                <c:pt idx="42">
                  <c:v>6.277848114371153</c:v>
                </c:pt>
                <c:pt idx="43">
                  <c:v>6.27808262980918</c:v>
                </c:pt>
                <c:pt idx="44">
                  <c:v>6.27830202238688</c:v>
                </c:pt>
                <c:pt idx="45">
                  <c:v>6.278507564877873</c:v>
                </c:pt>
                <c:pt idx="46">
                  <c:v>6.27870039892952</c:v>
                </c:pt>
                <c:pt idx="47">
                  <c:v>6.278881550945028</c:v>
                </c:pt>
                <c:pt idx="48">
                  <c:v>6.279051945765919</c:v>
                </c:pt>
                <c:pt idx="49">
                  <c:v>6.280314741983513</c:v>
                </c:pt>
                <c:pt idx="50">
                  <c:v>6.281076241899733</c:v>
                </c:pt>
                <c:pt idx="51">
                  <c:v>6.281570514276926</c:v>
                </c:pt>
                <c:pt idx="52">
                  <c:v>6.281909399274963</c:v>
                </c:pt>
                <c:pt idx="53">
                  <c:v>6.282151808449615</c:v>
                </c:pt>
                <c:pt idx="54">
                  <c:v>6.282331167436515</c:v>
                </c:pt>
                <c:pt idx="55">
                  <c:v>6.282467586712431</c:v>
                </c:pt>
                <c:pt idx="56">
                  <c:v>6.282573754216906</c:v>
                </c:pt>
                <c:pt idx="57">
                  <c:v>6.28265799564761</c:v>
                </c:pt>
                <c:pt idx="58">
                  <c:v>6.282725957829077</c:v>
                </c:pt>
                <c:pt idx="59">
                  <c:v>6.282781580222854</c:v>
                </c:pt>
                <c:pt idx="60">
                  <c:v>6.282827678925805</c:v>
                </c:pt>
                <c:pt idx="61">
                  <c:v>6.282866310243572</c:v>
                </c:pt>
                <c:pt idx="62">
                  <c:v>6.282899004037611</c:v>
                </c:pt>
                <c:pt idx="63">
                  <c:v>6.282926917549569</c:v>
                </c:pt>
                <c:pt idx="64">
                  <c:v>6.282950939231934</c:v>
                </c:pt>
                <c:pt idx="65">
                  <c:v>6.282971760327547</c:v>
                </c:pt>
                <c:pt idx="66">
                  <c:v>6.282989925158589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89357960"/>
        <c:axId val="1789353512"/>
      </c:scatterChart>
      <c:valAx>
        <c:axId val="1789357960"/>
        <c:scaling>
          <c:logBase val="10.0"/>
          <c:orientation val="minMax"/>
          <c:max val="2.5"/>
        </c:scaling>
        <c:delete val="0"/>
        <c:axPos val="b"/>
        <c:numFmt formatCode="General" sourceLinked="1"/>
        <c:majorTickMark val="out"/>
        <c:minorTickMark val="none"/>
        <c:tickLblPos val="nextTo"/>
        <c:crossAx val="1789353512"/>
        <c:crosses val="autoZero"/>
        <c:crossBetween val="midCat"/>
        <c:majorUnit val="10.0"/>
        <c:minorUnit val="10.0"/>
      </c:valAx>
      <c:valAx>
        <c:axId val="1789353512"/>
        <c:scaling>
          <c:logBase val="10.0"/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789357960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numRef>
              <c:f>Sheet1!$C$13:$C$79</c:f>
              <c:numCache>
                <c:formatCode>General</c:formatCode>
                <c:ptCount val="67"/>
                <c:pt idx="0">
                  <c:v>2.0</c:v>
                </c:pt>
                <c:pt idx="1">
                  <c:v>1.73205080637228</c:v>
                </c:pt>
                <c:pt idx="2">
                  <c:v>1.414213561103911</c:v>
                </c:pt>
                <c:pt idx="3">
                  <c:v>1.175570503423265</c:v>
                </c:pt>
                <c:pt idx="4">
                  <c:v>0.999999998963716</c:v>
                </c:pt>
                <c:pt idx="5">
                  <c:v>0.867767477311033</c:v>
                </c:pt>
                <c:pt idx="6">
                  <c:v>0.765366863901045</c:v>
                </c:pt>
                <c:pt idx="7">
                  <c:v>0.684040285901715</c:v>
                </c:pt>
                <c:pt idx="8">
                  <c:v>0.618033988067076</c:v>
                </c:pt>
                <c:pt idx="9">
                  <c:v>0.563465113056608</c:v>
                </c:pt>
                <c:pt idx="10">
                  <c:v>0.517638089627129</c:v>
                </c:pt>
                <c:pt idx="11">
                  <c:v>0.478631328038888</c:v>
                </c:pt>
                <c:pt idx="12">
                  <c:v>0.445041867412659</c:v>
                </c:pt>
                <c:pt idx="13">
                  <c:v>0.415823381167339</c:v>
                </c:pt>
                <c:pt idx="14">
                  <c:v>0.390180643592154</c:v>
                </c:pt>
                <c:pt idx="15">
                  <c:v>0.367499035218003</c:v>
                </c:pt>
                <c:pt idx="16">
                  <c:v>0.347296354941054</c:v>
                </c:pt>
                <c:pt idx="17">
                  <c:v>0.329189180188748</c:v>
                </c:pt>
                <c:pt idx="18">
                  <c:v>0.312868929725902</c:v>
                </c:pt>
                <c:pt idx="19">
                  <c:v>0.298084532014282</c:v>
                </c:pt>
                <c:pt idx="20">
                  <c:v>0.284629676223547</c:v>
                </c:pt>
                <c:pt idx="21">
                  <c:v>0.272333297883245</c:v>
                </c:pt>
                <c:pt idx="22">
                  <c:v>0.261052384143513</c:v>
                </c:pt>
                <c:pt idx="23">
                  <c:v>0.25066646684369</c:v>
                </c:pt>
                <c:pt idx="24">
                  <c:v>0.241073360236522</c:v>
                </c:pt>
                <c:pt idx="25">
                  <c:v>0.232185827986348</c:v>
                </c:pt>
                <c:pt idx="26">
                  <c:v>0.223928951951814</c:v>
                </c:pt>
                <c:pt idx="27">
                  <c:v>0.216238036601763</c:v>
                </c:pt>
                <c:pt idx="28">
                  <c:v>0.209056926297298</c:v>
                </c:pt>
                <c:pt idx="29">
                  <c:v>0.202336643744453</c:v>
                </c:pt>
                <c:pt idx="30">
                  <c:v>0.196034280435839</c:v>
                </c:pt>
                <c:pt idx="31">
                  <c:v>0.190112086391787</c:v>
                </c:pt>
                <c:pt idx="32">
                  <c:v>0.18453671871634</c:v>
                </c:pt>
                <c:pt idx="33">
                  <c:v>0.179278617602562</c:v>
                </c:pt>
                <c:pt idx="34">
                  <c:v>0.174311485296642</c:v>
                </c:pt>
                <c:pt idx="35">
                  <c:v>0.169611848757675</c:v>
                </c:pt>
                <c:pt idx="36">
                  <c:v>0.165158690756373</c:v>
                </c:pt>
                <c:pt idx="37">
                  <c:v>0.160933137249957</c:v>
                </c:pt>
                <c:pt idx="38">
                  <c:v>0.156918191276754</c:v>
                </c:pt>
                <c:pt idx="39">
                  <c:v>0.153098505498393</c:v>
                </c:pt>
                <c:pt idx="40">
                  <c:v>0.149460187002384</c:v>
                </c:pt>
                <c:pt idx="41">
                  <c:v>0.145990629155293</c:v>
                </c:pt>
                <c:pt idx="42">
                  <c:v>0.142678366235708</c:v>
                </c:pt>
                <c:pt idx="43">
                  <c:v>0.139512947329093</c:v>
                </c:pt>
                <c:pt idx="44">
                  <c:v>0.136484826573628</c:v>
                </c:pt>
                <c:pt idx="45">
                  <c:v>0.133585267337827</c:v>
                </c:pt>
                <c:pt idx="46">
                  <c:v>0.130806258311032</c:v>
                </c:pt>
                <c:pt idx="47">
                  <c:v>0.128140439815205</c:v>
                </c:pt>
                <c:pt idx="48">
                  <c:v>0.125581038915318</c:v>
                </c:pt>
                <c:pt idx="49">
                  <c:v>0.104671912366392</c:v>
                </c:pt>
                <c:pt idx="50">
                  <c:v>0.0897296605985676</c:v>
                </c:pt>
                <c:pt idx="51">
                  <c:v>0.0785196314284616</c:v>
                </c:pt>
                <c:pt idx="52">
                  <c:v>0.0697989933252773</c:v>
                </c:pt>
                <c:pt idx="53">
                  <c:v>0.0628215180844961</c:v>
                </c:pt>
                <c:pt idx="54">
                  <c:v>0.0571121015221502</c:v>
                </c:pt>
                <c:pt idx="55">
                  <c:v>0.0523538965559369</c:v>
                </c:pt>
                <c:pt idx="56">
                  <c:v>0.0483274904170531</c:v>
                </c:pt>
                <c:pt idx="57">
                  <c:v>0.04487612854034</c:v>
                </c:pt>
                <c:pt idx="58">
                  <c:v>0.0418848397188605</c:v>
                </c:pt>
                <c:pt idx="59">
                  <c:v>0.0392673848763928</c:v>
                </c:pt>
                <c:pt idx="60">
                  <c:v>0.0369578098760342</c:v>
                </c:pt>
                <c:pt idx="61">
                  <c:v>0.0349048128346865</c:v>
                </c:pt>
                <c:pt idx="62">
                  <c:v>0.0330678894949348</c:v>
                </c:pt>
                <c:pt idx="63">
                  <c:v>0.0314146345877478</c:v>
                </c:pt>
                <c:pt idx="64">
                  <c:v>0.0299188139963426</c:v>
                </c:pt>
                <c:pt idx="65">
                  <c:v>0.0285589625469434</c:v>
                </c:pt>
                <c:pt idx="66">
                  <c:v>0.0273173475006895</c:v>
                </c:pt>
              </c:numCache>
            </c:numRef>
          </c:xVal>
          <c:yVal>
            <c:numRef>
              <c:f>Sheet1!$D$13:$D$79</c:f>
              <c:numCache>
                <c:formatCode>General</c:formatCode>
                <c:ptCount val="67"/>
                <c:pt idx="0">
                  <c:v>4.0</c:v>
                </c:pt>
                <c:pt idx="1">
                  <c:v>5.196152419116839</c:v>
                </c:pt>
                <c:pt idx="2">
                  <c:v>5.65685424441563</c:v>
                </c:pt>
                <c:pt idx="3">
                  <c:v>5.877852517116324</c:v>
                </c:pt>
                <c:pt idx="4">
                  <c:v>5.999999993782298</c:v>
                </c:pt>
                <c:pt idx="5">
                  <c:v>6.07437234117723</c:v>
                </c:pt>
                <c:pt idx="6">
                  <c:v>6.122934911208334</c:v>
                </c:pt>
                <c:pt idx="7">
                  <c:v>6.156362573115429</c:v>
                </c:pt>
                <c:pt idx="8">
                  <c:v>6.180339880670757</c:v>
                </c:pt>
                <c:pt idx="9">
                  <c:v>6.198116243622684</c:v>
                </c:pt>
                <c:pt idx="10">
                  <c:v>6.211657075525551</c:v>
                </c:pt>
                <c:pt idx="11">
                  <c:v>6.222207264505538</c:v>
                </c:pt>
                <c:pt idx="12">
                  <c:v>6.230586143777224</c:v>
                </c:pt>
                <c:pt idx="13">
                  <c:v>6.237350717510085</c:v>
                </c:pt>
                <c:pt idx="14">
                  <c:v>6.242890297474473</c:v>
                </c:pt>
                <c:pt idx="15">
                  <c:v>6.247483598706046</c:v>
                </c:pt>
                <c:pt idx="16">
                  <c:v>6.251334388938981</c:v>
                </c:pt>
                <c:pt idx="17">
                  <c:v>6.254594423586205</c:v>
                </c:pt>
                <c:pt idx="18">
                  <c:v>6.257378594518041</c:v>
                </c:pt>
                <c:pt idx="19">
                  <c:v>6.259775172299931</c:v>
                </c:pt>
                <c:pt idx="20">
                  <c:v>6.261852876918025</c:v>
                </c:pt>
                <c:pt idx="21">
                  <c:v>6.26366585131463</c:v>
                </c:pt>
                <c:pt idx="22">
                  <c:v>6.265257219444313</c:v>
                </c:pt>
                <c:pt idx="23">
                  <c:v>6.26666167109224</c:v>
                </c:pt>
                <c:pt idx="24">
                  <c:v>6.267907366149535</c:v>
                </c:pt>
                <c:pt idx="25">
                  <c:v>6.269017355631392</c:v>
                </c:pt>
                <c:pt idx="26">
                  <c:v>6.270010654650798</c:v>
                </c:pt>
                <c:pt idx="27">
                  <c:v>6.270903061451122</c:v>
                </c:pt>
                <c:pt idx="28">
                  <c:v>6.271707788918953</c:v>
                </c:pt>
                <c:pt idx="29">
                  <c:v>6.272435956078029</c:v>
                </c:pt>
                <c:pt idx="30">
                  <c:v>6.273096973946866</c:v>
                </c:pt>
                <c:pt idx="31">
                  <c:v>6.27369885092898</c:v>
                </c:pt>
                <c:pt idx="32">
                  <c:v>6.274248436355577</c:v>
                </c:pt>
                <c:pt idx="33">
                  <c:v>6.274751616089662</c:v>
                </c:pt>
                <c:pt idx="34">
                  <c:v>6.27521347067913</c:v>
                </c:pt>
                <c:pt idx="35">
                  <c:v>6.275638404033958</c:v>
                </c:pt>
                <c:pt idx="36">
                  <c:v>6.276030248742193</c:v>
                </c:pt>
                <c:pt idx="37">
                  <c:v>6.276392352748313</c:v>
                </c:pt>
                <c:pt idx="38">
                  <c:v>6.276727651070141</c:v>
                </c:pt>
                <c:pt idx="39">
                  <c:v>6.27703872543413</c:v>
                </c:pt>
                <c:pt idx="40">
                  <c:v>6.277327854100128</c:v>
                </c:pt>
                <c:pt idx="41">
                  <c:v>6.277597053677615</c:v>
                </c:pt>
                <c:pt idx="42">
                  <c:v>6.277848114371153</c:v>
                </c:pt>
                <c:pt idx="43">
                  <c:v>6.27808262980918</c:v>
                </c:pt>
                <c:pt idx="44">
                  <c:v>6.27830202238688</c:v>
                </c:pt>
                <c:pt idx="45">
                  <c:v>6.278507564877873</c:v>
                </c:pt>
                <c:pt idx="46">
                  <c:v>6.27870039892952</c:v>
                </c:pt>
                <c:pt idx="47">
                  <c:v>6.278881550945028</c:v>
                </c:pt>
                <c:pt idx="48">
                  <c:v>6.279051945765919</c:v>
                </c:pt>
                <c:pt idx="49">
                  <c:v>6.280314741983513</c:v>
                </c:pt>
                <c:pt idx="50">
                  <c:v>6.281076241899733</c:v>
                </c:pt>
                <c:pt idx="51">
                  <c:v>6.281570514276926</c:v>
                </c:pt>
                <c:pt idx="52">
                  <c:v>6.281909399274963</c:v>
                </c:pt>
                <c:pt idx="53">
                  <c:v>6.282151808449615</c:v>
                </c:pt>
                <c:pt idx="54">
                  <c:v>6.282331167436515</c:v>
                </c:pt>
                <c:pt idx="55">
                  <c:v>6.282467586712431</c:v>
                </c:pt>
                <c:pt idx="56">
                  <c:v>6.282573754216906</c:v>
                </c:pt>
                <c:pt idx="57">
                  <c:v>6.28265799564761</c:v>
                </c:pt>
                <c:pt idx="58">
                  <c:v>6.282725957829077</c:v>
                </c:pt>
                <c:pt idx="59">
                  <c:v>6.282781580222854</c:v>
                </c:pt>
                <c:pt idx="60">
                  <c:v>6.282827678925805</c:v>
                </c:pt>
                <c:pt idx="61">
                  <c:v>6.282866310243572</c:v>
                </c:pt>
                <c:pt idx="62">
                  <c:v>6.282899004037611</c:v>
                </c:pt>
                <c:pt idx="63">
                  <c:v>6.282926917549569</c:v>
                </c:pt>
                <c:pt idx="64">
                  <c:v>6.282950939231934</c:v>
                </c:pt>
                <c:pt idx="65">
                  <c:v>6.282971760327547</c:v>
                </c:pt>
                <c:pt idx="66">
                  <c:v>6.282989925158589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89068408"/>
        <c:axId val="1789071368"/>
      </c:scatterChart>
      <c:valAx>
        <c:axId val="1789068408"/>
        <c:scaling>
          <c:logBase val="10.0"/>
          <c:orientation val="minMax"/>
          <c:max val="2.5"/>
        </c:scaling>
        <c:delete val="0"/>
        <c:axPos val="b"/>
        <c:numFmt formatCode="General" sourceLinked="1"/>
        <c:majorTickMark val="out"/>
        <c:minorTickMark val="none"/>
        <c:tickLblPos val="nextTo"/>
        <c:crossAx val="1789071368"/>
        <c:crosses val="autoZero"/>
        <c:crossBetween val="midCat"/>
        <c:majorUnit val="10.0"/>
        <c:minorUnit val="10.0"/>
      </c:valAx>
      <c:valAx>
        <c:axId val="1789071368"/>
        <c:scaling>
          <c:logBase val="10.0"/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789068408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47625">
              <a:noFill/>
            </a:ln>
          </c:spPr>
          <c:trendline>
            <c:trendlineType val="linear"/>
            <c:dispRSqr val="0"/>
            <c:dispEq val="0"/>
          </c:trendline>
          <c:xVal>
            <c:numRef>
              <c:f>Sheet1!$C$1:$C$4</c:f>
              <c:numCache>
                <c:formatCode>General</c:formatCode>
                <c:ptCount val="4"/>
                <c:pt idx="0">
                  <c:v>0.0</c:v>
                </c:pt>
                <c:pt idx="1">
                  <c:v>-0.301029995663981</c:v>
                </c:pt>
                <c:pt idx="2">
                  <c:v>-0.602059991327962</c:v>
                </c:pt>
                <c:pt idx="3">
                  <c:v>-0.903089986991944</c:v>
                </c:pt>
              </c:numCache>
            </c:numRef>
          </c:xVal>
          <c:yVal>
            <c:numRef>
              <c:f>Sheet1!$D$1:$D$4</c:f>
              <c:numCache>
                <c:formatCode>General</c:formatCode>
                <c:ptCount val="4"/>
                <c:pt idx="0">
                  <c:v>0.477121254719662</c:v>
                </c:pt>
                <c:pt idx="1">
                  <c:v>0.544068044350276</c:v>
                </c:pt>
                <c:pt idx="2">
                  <c:v>0.602059991327962</c:v>
                </c:pt>
                <c:pt idx="3">
                  <c:v>0.641474110504099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74133816"/>
        <c:axId val="1874139752"/>
      </c:scatterChart>
      <c:valAx>
        <c:axId val="18741338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874139752"/>
        <c:crosses val="autoZero"/>
        <c:crossBetween val="midCat"/>
      </c:valAx>
      <c:valAx>
        <c:axId val="187413975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874133816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47625">
              <a:noFill/>
            </a:ln>
          </c:spPr>
          <c:trendline>
            <c:trendlineType val="linear"/>
            <c:dispRSqr val="0"/>
            <c:dispEq val="1"/>
            <c:trendlineLbl>
              <c:layout>
                <c:manualLayout>
                  <c:x val="-0.273668197725284"/>
                  <c:y val="0.039630723242928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2000"/>
                  </a:pPr>
                  <a:endParaRPr lang="en-US"/>
                </a:p>
              </c:txPr>
            </c:trendlineLbl>
          </c:trendline>
          <c:xVal>
            <c:numRef>
              <c:f>Sheet1!$C$1:$C$4</c:f>
              <c:numCache>
                <c:formatCode>General</c:formatCode>
                <c:ptCount val="4"/>
                <c:pt idx="0">
                  <c:v>0.0</c:v>
                </c:pt>
                <c:pt idx="1">
                  <c:v>-0.301029995663981</c:v>
                </c:pt>
                <c:pt idx="2">
                  <c:v>-0.602059991327962</c:v>
                </c:pt>
                <c:pt idx="3">
                  <c:v>-0.903089986991944</c:v>
                </c:pt>
              </c:numCache>
            </c:numRef>
          </c:xVal>
          <c:yVal>
            <c:numRef>
              <c:f>Sheet1!$D$1:$D$4</c:f>
              <c:numCache>
                <c:formatCode>General</c:formatCode>
                <c:ptCount val="4"/>
                <c:pt idx="0">
                  <c:v>0.477121254719662</c:v>
                </c:pt>
                <c:pt idx="1">
                  <c:v>0.544068044350276</c:v>
                </c:pt>
                <c:pt idx="2">
                  <c:v>0.602059991327962</c:v>
                </c:pt>
                <c:pt idx="3">
                  <c:v>0.641474110504099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35136648"/>
        <c:axId val="1835130728"/>
      </c:scatterChart>
      <c:valAx>
        <c:axId val="183513664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835130728"/>
        <c:crosses val="autoZero"/>
        <c:crossBetween val="midCat"/>
      </c:valAx>
      <c:valAx>
        <c:axId val="183513072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835136648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47625">
              <a:noFill/>
            </a:ln>
          </c:spPr>
          <c:trendline>
            <c:trendlineType val="linear"/>
            <c:dispRSqr val="0"/>
            <c:dispEq val="1"/>
            <c:trendlineLbl>
              <c:layout>
                <c:manualLayout>
                  <c:x val="-0.273668197725284"/>
                  <c:y val="0.039630723242928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2000"/>
                  </a:pPr>
                  <a:endParaRPr lang="en-US"/>
                </a:p>
              </c:txPr>
            </c:trendlineLbl>
          </c:trendline>
          <c:xVal>
            <c:numRef>
              <c:f>Sheet1!$C$1:$C$4</c:f>
              <c:numCache>
                <c:formatCode>General</c:formatCode>
                <c:ptCount val="4"/>
                <c:pt idx="0">
                  <c:v>0.0</c:v>
                </c:pt>
                <c:pt idx="1">
                  <c:v>-0.301029995663981</c:v>
                </c:pt>
                <c:pt idx="2">
                  <c:v>-0.602059991327962</c:v>
                </c:pt>
                <c:pt idx="3">
                  <c:v>-0.903089986991944</c:v>
                </c:pt>
              </c:numCache>
            </c:numRef>
          </c:xVal>
          <c:yVal>
            <c:numRef>
              <c:f>Sheet1!$D$1:$D$4</c:f>
              <c:numCache>
                <c:formatCode>General</c:formatCode>
                <c:ptCount val="4"/>
                <c:pt idx="0">
                  <c:v>0.477121254719662</c:v>
                </c:pt>
                <c:pt idx="1">
                  <c:v>0.544068044350276</c:v>
                </c:pt>
                <c:pt idx="2">
                  <c:v>0.602059991327962</c:v>
                </c:pt>
                <c:pt idx="3">
                  <c:v>0.641474110504099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35182520"/>
        <c:axId val="1835185480"/>
      </c:scatterChart>
      <c:valAx>
        <c:axId val="18351825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835185480"/>
        <c:crosses val="autoZero"/>
        <c:crossBetween val="midCat"/>
      </c:valAx>
      <c:valAx>
        <c:axId val="183518548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835182520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47625">
              <a:noFill/>
            </a:ln>
          </c:spPr>
          <c:trendline>
            <c:trendlineType val="linear"/>
            <c:dispRSqr val="0"/>
            <c:dispEq val="1"/>
            <c:trendlineLbl>
              <c:layout>
                <c:manualLayout>
                  <c:x val="-0.321701443569554"/>
                  <c:y val="-0.00585593467483231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3000"/>
                  </a:pPr>
                  <a:endParaRPr lang="en-US"/>
                </a:p>
              </c:txPr>
            </c:trendlineLbl>
          </c:trendline>
          <c:xVal>
            <c:numRef>
              <c:f>Sheet1!$C$10:$C$13</c:f>
              <c:numCache>
                <c:formatCode>General</c:formatCode>
                <c:ptCount val="4"/>
                <c:pt idx="0">
                  <c:v>0.0</c:v>
                </c:pt>
                <c:pt idx="1">
                  <c:v>-0.301029995663981</c:v>
                </c:pt>
                <c:pt idx="2">
                  <c:v>-0.602059991327962</c:v>
                </c:pt>
                <c:pt idx="3">
                  <c:v>-0.903089986991944</c:v>
                </c:pt>
              </c:numCache>
            </c:numRef>
          </c:xVal>
          <c:yVal>
            <c:numRef>
              <c:f>Sheet1!$D$10:$D$13</c:f>
              <c:numCache>
                <c:formatCode>General</c:formatCode>
                <c:ptCount val="4"/>
                <c:pt idx="0">
                  <c:v>0.778151250383644</c:v>
                </c:pt>
                <c:pt idx="1">
                  <c:v>1.301029995663981</c:v>
                </c:pt>
                <c:pt idx="2">
                  <c:v>1.826074802700826</c:v>
                </c:pt>
                <c:pt idx="3">
                  <c:v>2.376576957056512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78221736"/>
        <c:axId val="1878224696"/>
      </c:scatterChart>
      <c:valAx>
        <c:axId val="18782217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878224696"/>
        <c:crosses val="autoZero"/>
        <c:crossBetween val="midCat"/>
      </c:valAx>
      <c:valAx>
        <c:axId val="187822469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878221736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26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Relationship Id="rId3" Type="http://schemas.openxmlformats.org/officeDocument/2006/relationships/image" Target="../media/image3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29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Relationship Id="rId2" Type="http://schemas.openxmlformats.org/officeDocument/2006/relationships/image" Target="../media/image3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34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36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36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media/image12.jpg>
</file>

<file path=ppt/media/image13.jpg>
</file>

<file path=ppt/media/image14.jpg>
</file>

<file path=ppt/media/image15.gif>
</file>

<file path=ppt/media/image16.jpg>
</file>

<file path=ppt/media/image17.jpg>
</file>

<file path=ppt/media/image18.jpg>
</file>

<file path=ppt/media/image19.jpg>
</file>

<file path=ppt/media/image21.gif>
</file>

<file path=ppt/media/image3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B082A0-AD2D-CA47-84C9-CAE6FC2E062F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62530-9EEA-5A4F-960F-3229E989F8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206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9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0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 around us,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particularly in nature and in the world of mathematics, we see strange and complex objects that cannot be  really understood, measured or explained with conventional geometry.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Mandelbrot set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an example of a fractal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Only recently, since the advent of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modern computing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has the world of fractal geometry become open to us as a means to explain the shapes of these objects.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 similar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Rivers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clouds, coastlines, mountains, plants, lightening, vegetation cover, snowflakes, animals and in their behavior, in our own bodies,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archietecture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in the financial markets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r>
              <a:rPr lang="en-US" dirty="0" err="1" smtClean="0"/>
              <a:t>Latst</a:t>
            </a:r>
            <a:r>
              <a:rPr lang="en-US" dirty="0" smtClean="0"/>
              <a:t> https://</a:t>
            </a:r>
            <a:r>
              <a:rPr lang="en-US" dirty="0" err="1" smtClean="0"/>
              <a:t>www.youtube.com</a:t>
            </a:r>
            <a:r>
              <a:rPr lang="en-US" dirty="0" smtClean="0"/>
              <a:t>/</a:t>
            </a:r>
            <a:r>
              <a:rPr lang="en-US" dirty="0" err="1" smtClean="0"/>
              <a:t>watch?v</a:t>
            </a:r>
            <a:r>
              <a:rPr lang="en-US" dirty="0" smtClean="0"/>
              <a:t>=ohzJV980PIQ</a:t>
            </a:r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www.youtube.com</a:t>
            </a:r>
            <a:r>
              <a:rPr lang="en-US" dirty="0" smtClean="0"/>
              <a:t>/</a:t>
            </a:r>
            <a:r>
              <a:rPr lang="en-US" dirty="0" err="1" smtClean="0"/>
              <a:t>watch?v</a:t>
            </a:r>
            <a:r>
              <a:rPr lang="en-US" dirty="0" smtClean="0"/>
              <a:t>=n7JLHxBm0eY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669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Coastline length vs. Stick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405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Coastline length vs. Stick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405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Trunk diameter – means</a:t>
            </a:r>
            <a:r>
              <a:rPr lang="en-US" baseline="0" dirty="0" smtClean="0"/>
              <a:t> something different for different sizes of organisms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Julia set is</a:t>
            </a:r>
            <a:r>
              <a:rPr lang="en-US" baseline="0" dirty="0" smtClean="0"/>
              <a:t> the boundary of the filled in </a:t>
            </a:r>
            <a:r>
              <a:rPr lang="en-US" baseline="0" dirty="0" err="1" smtClean="0"/>
              <a:t>julia</a:t>
            </a:r>
            <a:r>
              <a:rPr lang="en-US" baseline="0" dirty="0" smtClean="0"/>
              <a:t> set.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9855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in the limit</a:t>
            </a:r>
            <a:r>
              <a:rPr lang="en-US" baseline="0" dirty="0" smtClean="0"/>
              <a:t> of delta -&gt; 0</a:t>
            </a:r>
          </a:p>
          <a:p>
            <a:r>
              <a:rPr lang="en-US" baseline="0" dirty="0" smtClean="0"/>
              <a:t>Think about what happens when D = 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836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Trunk diameter – means</a:t>
            </a:r>
            <a:r>
              <a:rPr lang="en-US" baseline="0" dirty="0" smtClean="0"/>
              <a:t> something different for different sizes of organisms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different fractal dimensions</a:t>
            </a:r>
            <a:r>
              <a:rPr lang="en-US" baseline="0" dirty="0" smtClean="0"/>
              <a:t> at different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different fractal dimensions</a:t>
            </a:r>
            <a:r>
              <a:rPr lang="en-US" baseline="0" dirty="0" smtClean="0"/>
              <a:t> at different scales</a:t>
            </a:r>
          </a:p>
          <a:p>
            <a:r>
              <a:rPr lang="en-US" baseline="0" dirty="0" smtClean="0"/>
              <a:t>Talk about a ball on a string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www.google.co.uk</a:t>
            </a:r>
            <a:r>
              <a:rPr lang="en-US" dirty="0" smtClean="0"/>
              <a:t>/</a:t>
            </a:r>
            <a:r>
              <a:rPr lang="en-US" dirty="0" err="1" smtClean="0"/>
              <a:t>imgres?q</a:t>
            </a:r>
            <a:r>
              <a:rPr lang="en-US" dirty="0" smtClean="0"/>
              <a:t>=fractal%3B+tree&amp;hl=</a:t>
            </a:r>
            <a:r>
              <a:rPr lang="en-US" dirty="0" err="1" smtClean="0"/>
              <a:t>en&amp;gbv</a:t>
            </a:r>
            <a:r>
              <a:rPr lang="en-US" dirty="0" smtClean="0"/>
              <a:t>=2&amp;biw=1280&amp;bih=721&amp;tbm=</a:t>
            </a:r>
            <a:r>
              <a:rPr lang="en-US" dirty="0" err="1" smtClean="0"/>
              <a:t>isch&amp;tbnid</a:t>
            </a:r>
            <a:r>
              <a:rPr lang="en-US" dirty="0" smtClean="0"/>
              <a:t>=DzQM7_2E_RoCRM:&amp;</a:t>
            </a:r>
            <a:r>
              <a:rPr lang="en-US" dirty="0" err="1" smtClean="0"/>
              <a:t>imgrefurl</a:t>
            </a:r>
            <a:r>
              <a:rPr lang="en-US" dirty="0" smtClean="0"/>
              <a:t>=http://</a:t>
            </a:r>
            <a:r>
              <a:rPr lang="en-US" dirty="0" err="1" smtClean="0"/>
              <a:t>www.pbase.com</a:t>
            </a:r>
            <a:r>
              <a:rPr lang="en-US" dirty="0" smtClean="0"/>
              <a:t>/</a:t>
            </a:r>
            <a:r>
              <a:rPr lang="en-US" dirty="0" err="1" smtClean="0"/>
              <a:t>rwalkernm</a:t>
            </a:r>
            <a:r>
              <a:rPr lang="en-US" dirty="0" smtClean="0"/>
              <a:t>/image/41202777&amp;docid=lvezl3WCRgEX4M&amp;imgurl=http://ic2.pbase.com/u32/</a:t>
            </a:r>
            <a:r>
              <a:rPr lang="en-US" dirty="0" err="1" smtClean="0"/>
              <a:t>rwalkernm</a:t>
            </a:r>
            <a:r>
              <a:rPr lang="en-US" dirty="0" smtClean="0"/>
              <a:t>/upload/41202777.FractalTree.jpg&amp;w=750&amp;h=600&amp;ei=AGlbT_CAL4G_0QXA0dznCg&amp;zoom=1&amp;iact=</a:t>
            </a:r>
            <a:r>
              <a:rPr lang="en-US" dirty="0" err="1" smtClean="0"/>
              <a:t>hc&amp;vpx</a:t>
            </a:r>
            <a:r>
              <a:rPr lang="en-US" dirty="0" smtClean="0"/>
              <a:t>=533&amp;vpy=212&amp;dur=945&amp;hovh=201&amp;hovw=251&amp;tx=168&amp;ty=138&amp;sig=114573368585156778329&amp;page=3&amp;tbnh=161&amp;tbnw=213&amp;start=37&amp;ndsp=20&amp;ved=1t:429,r:12,s:37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010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more complex methods that allow gray</a:t>
            </a:r>
            <a:r>
              <a:rPr lang="en-US" baseline="0" dirty="0" smtClean="0"/>
              <a:t> scales and even look at the boundaries of the object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9574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8094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8094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Alexis </a:t>
            </a:r>
            <a:r>
              <a:rPr lang="fr-FR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Monnerot-Dumaine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71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Alexis </a:t>
            </a:r>
            <a:r>
              <a:rPr lang="fr-FR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Monnerot-Dumaine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107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7131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Kidney, circulatory system,</a:t>
            </a:r>
            <a:r>
              <a:rPr lang="en-US" baseline="0" dirty="0" smtClean="0"/>
              <a:t> lungs, brain</a:t>
            </a:r>
          </a:p>
          <a:p>
            <a:r>
              <a:rPr lang="en-US" baseline="0" dirty="0" smtClean="0"/>
              <a:t>If something is made it is much harder to be fractal – though at some scale it will be because of mistakes and errors</a:t>
            </a:r>
          </a:p>
          <a:p>
            <a:r>
              <a:rPr lang="en-US" baseline="0" dirty="0" smtClean="0"/>
              <a:t>Fractals have to grow or appear as a result of properties that are the same at multiple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109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163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Kidney, circulatory system,</a:t>
            </a:r>
            <a:r>
              <a:rPr lang="en-US" baseline="0" dirty="0" smtClean="0"/>
              <a:t> lungs, brain</a:t>
            </a:r>
          </a:p>
          <a:p>
            <a:r>
              <a:rPr lang="en-US" baseline="0" dirty="0" smtClean="0"/>
              <a:t>If something is made made is much harder to be fractal – though at some scale it will be because of mistakes and errors</a:t>
            </a:r>
          </a:p>
          <a:p>
            <a:r>
              <a:rPr lang="en-US" baseline="0" dirty="0" smtClean="0"/>
              <a:t>Fractals have to grow or appear as a result of properties that are the same at multiple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163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Kidney, circulatory system,</a:t>
            </a:r>
            <a:r>
              <a:rPr lang="en-US" baseline="0" dirty="0" smtClean="0"/>
              <a:t> lungs, brain</a:t>
            </a:r>
          </a:p>
          <a:p>
            <a:r>
              <a:rPr lang="en-US" baseline="0" dirty="0" smtClean="0"/>
              <a:t>If something is made made is much harder to be fractal – though at some scale it will be because of mistakes and errors</a:t>
            </a:r>
          </a:p>
          <a:p>
            <a:r>
              <a:rPr lang="en-US" baseline="0" dirty="0" smtClean="0"/>
              <a:t>Fractals have to grow or appear as a result of properties that are the same at multiple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1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87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83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886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12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135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73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44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532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084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83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78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C77C1-4B8A-0143-82D3-27F359C2C15E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314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4" Type="http://schemas.openxmlformats.org/officeDocument/2006/relationships/oleObject" Target="../embeddings/oleObject35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37.bin"/><Relationship Id="rId6" Type="http://schemas.openxmlformats.org/officeDocument/2006/relationships/image" Target="../media/image34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39.bin"/><Relationship Id="rId6" Type="http://schemas.openxmlformats.org/officeDocument/2006/relationships/image" Target="../media/image34.emf"/><Relationship Id="rId7" Type="http://schemas.openxmlformats.org/officeDocument/2006/relationships/oleObject" Target="../embeddings/oleObject40.bin"/><Relationship Id="rId8" Type="http://schemas.openxmlformats.org/officeDocument/2006/relationships/image" Target="../media/image35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42.bin"/><Relationship Id="rId6" Type="http://schemas.openxmlformats.org/officeDocument/2006/relationships/image" Target="../media/image36.emf"/><Relationship Id="rId7" Type="http://schemas.openxmlformats.org/officeDocument/2006/relationships/oleObject" Target="../embeddings/oleObject43.bin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45.bin"/><Relationship Id="rId6" Type="http://schemas.openxmlformats.org/officeDocument/2006/relationships/image" Target="../media/image36.emf"/><Relationship Id="rId7" Type="http://schemas.openxmlformats.org/officeDocument/2006/relationships/oleObject" Target="../embeddings/oleObject46.bin"/><Relationship Id="rId1" Type="http://schemas.openxmlformats.org/officeDocument/2006/relationships/vmlDrawing" Target="../drawings/vmlDrawing28.vml"/><Relationship Id="rId2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48.bin"/><Relationship Id="rId6" Type="http://schemas.openxmlformats.org/officeDocument/2006/relationships/image" Target="../media/image36.emf"/><Relationship Id="rId7" Type="http://schemas.openxmlformats.org/officeDocument/2006/relationships/oleObject" Target="../embeddings/oleObject49.bin"/><Relationship Id="rId8" Type="http://schemas.openxmlformats.org/officeDocument/2006/relationships/oleObject" Target="../embeddings/oleObject50.bin"/><Relationship Id="rId9" Type="http://schemas.openxmlformats.org/officeDocument/2006/relationships/oleObject" Target="../embeddings/oleObject51.bin"/><Relationship Id="rId10" Type="http://schemas.openxmlformats.org/officeDocument/2006/relationships/image" Target="../media/image37.emf"/><Relationship Id="rId1" Type="http://schemas.openxmlformats.org/officeDocument/2006/relationships/vmlDrawing" Target="../drawings/vmlDrawing29.vml"/><Relationship Id="rId2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8.tif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4" Type="http://schemas.openxmlformats.org/officeDocument/2006/relationships/image" Target="../media/image38.tif"/><Relationship Id="rId5" Type="http://schemas.openxmlformats.org/officeDocument/2006/relationships/oleObject" Target="../embeddings/oleObject52.bin"/><Relationship Id="rId6" Type="http://schemas.openxmlformats.org/officeDocument/2006/relationships/image" Target="../media/image39.emf"/><Relationship Id="rId1" Type="http://schemas.openxmlformats.org/officeDocument/2006/relationships/vmlDrawing" Target="../drawings/vmlDrawing30.vml"/><Relationship Id="rId2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image" Target="../media/image1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6.emf"/><Relationship Id="rId5" Type="http://schemas.openxmlformats.org/officeDocument/2006/relationships/oleObject" Target="../embeddings/oleObject3.bin"/><Relationship Id="rId6" Type="http://schemas.openxmlformats.org/officeDocument/2006/relationships/image" Target="../media/image7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6.emf"/><Relationship Id="rId5" Type="http://schemas.openxmlformats.org/officeDocument/2006/relationships/oleObject" Target="../embeddings/oleObject5.bin"/><Relationship Id="rId6" Type="http://schemas.openxmlformats.org/officeDocument/2006/relationships/image" Target="../media/image7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jp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jp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6.bin"/><Relationship Id="rId6" Type="http://schemas.openxmlformats.org/officeDocument/2006/relationships/image" Target="../media/image20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7.bin"/><Relationship Id="rId6" Type="http://schemas.openxmlformats.org/officeDocument/2006/relationships/image" Target="../media/image20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8.bin"/><Relationship Id="rId6" Type="http://schemas.openxmlformats.org/officeDocument/2006/relationships/image" Target="../media/image20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9.bin"/><Relationship Id="rId6" Type="http://schemas.openxmlformats.org/officeDocument/2006/relationships/image" Target="../media/image20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gi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4" Type="http://schemas.openxmlformats.org/officeDocument/2006/relationships/oleObject" Target="../embeddings/oleObject10.bin"/><Relationship Id="rId5" Type="http://schemas.openxmlformats.org/officeDocument/2006/relationships/image" Target="../media/image22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4" Type="http://schemas.openxmlformats.org/officeDocument/2006/relationships/image" Target="../media/image23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chart" Target="../charts/char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chart" Target="../charts/char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25.emf"/><Relationship Id="rId6" Type="http://schemas.openxmlformats.org/officeDocument/2006/relationships/oleObject" Target="../embeddings/oleObject14.bin"/><Relationship Id="rId7" Type="http://schemas.openxmlformats.org/officeDocument/2006/relationships/image" Target="../media/image26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4" Type="http://schemas.openxmlformats.org/officeDocument/2006/relationships/image" Target="../media/image25.emf"/><Relationship Id="rId5" Type="http://schemas.openxmlformats.org/officeDocument/2006/relationships/oleObject" Target="../embeddings/oleObject16.bin"/><Relationship Id="rId6" Type="http://schemas.openxmlformats.org/officeDocument/2006/relationships/image" Target="../media/image26.emf"/><Relationship Id="rId7" Type="http://schemas.openxmlformats.org/officeDocument/2006/relationships/oleObject" Target="../embeddings/oleObject17.bin"/><Relationship Id="rId8" Type="http://schemas.openxmlformats.org/officeDocument/2006/relationships/image" Target="../media/image27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oleObject18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oleObject" Target="../embeddings/oleObject19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4" Type="http://schemas.openxmlformats.org/officeDocument/2006/relationships/oleObject" Target="../embeddings/oleObject20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4" Type="http://schemas.openxmlformats.org/officeDocument/2006/relationships/oleObject" Target="../embeddings/oleObject21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jp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jp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jp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jp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jpg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22.bin"/><Relationship Id="rId6" Type="http://schemas.openxmlformats.org/officeDocument/2006/relationships/image" Target="../media/image28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23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24.bin"/><Relationship Id="rId8" Type="http://schemas.openxmlformats.org/officeDocument/2006/relationships/image" Target="../media/image29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25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26.bin"/><Relationship Id="rId8" Type="http://schemas.openxmlformats.org/officeDocument/2006/relationships/image" Target="../media/image29.emf"/><Relationship Id="rId9" Type="http://schemas.openxmlformats.org/officeDocument/2006/relationships/oleObject" Target="../embeddings/oleObject27.bin"/><Relationship Id="rId10" Type="http://schemas.openxmlformats.org/officeDocument/2006/relationships/image" Target="../media/image30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28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29.bin"/><Relationship Id="rId8" Type="http://schemas.openxmlformats.org/officeDocument/2006/relationships/image" Target="../media/image29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30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31.bin"/><Relationship Id="rId8" Type="http://schemas.openxmlformats.org/officeDocument/2006/relationships/image" Target="../media/image29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4" Type="http://schemas.openxmlformats.org/officeDocument/2006/relationships/image" Target="../media/image19.jpg"/><Relationship Id="rId5" Type="http://schemas.openxmlformats.org/officeDocument/2006/relationships/oleObject" Target="../embeddings/oleObject32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33.bin"/><Relationship Id="rId8" Type="http://schemas.openxmlformats.org/officeDocument/2006/relationships/image" Target="../media/image31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33.emf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4" Type="http://schemas.openxmlformats.org/officeDocument/2006/relationships/oleObject" Target="../embeddings/oleObject34.bin"/><Relationship Id="rId5" Type="http://schemas.openxmlformats.org/officeDocument/2006/relationships/image" Target="../media/image24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748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/>
              <a:t>-1×(3-2) = </a:t>
            </a:r>
            <a:r>
              <a:rPr lang="en-US" sz="2400" dirty="0" smtClean="0">
                <a:solidFill>
                  <a:srgbClr val="0000FF"/>
                </a:solidFill>
              </a:rPr>
              <a:t>-1×3 + -1×-2 = -3 + -1×-2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648330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54130" y="6114097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739260" y="1417638"/>
            <a:ext cx="0" cy="46964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406659" y="2021641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96476" y="6283810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hypercube)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1022831" y="403995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(N)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4308648"/>
              </p:ext>
            </p:extLst>
          </p:nvPr>
        </p:nvGraphicFramePr>
        <p:xfrm>
          <a:off x="4102899" y="3925539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04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02899" y="3925539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209589" y="2252473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-1 × gradient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849004" y="3056515"/>
            <a:ext cx="611430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017081" y="4503276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289393" y="4281332"/>
            <a:ext cx="2299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dirty="0" smtClean="0"/>
              <a:t> = number </a:t>
            </a:r>
            <a:r>
              <a:rPr lang="en-US" sz="2400" dirty="0"/>
              <a:t>of </a:t>
            </a:r>
            <a:r>
              <a:rPr lang="en-US" sz="2400" dirty="0" err="1" smtClean="0"/>
              <a:t>hypercubes</a:t>
            </a:r>
            <a:r>
              <a:rPr lang="en-US" sz="2400" dirty="0" smtClean="0"/>
              <a:t> needed </a:t>
            </a:r>
            <a:r>
              <a:rPr lang="en-US" sz="2400" dirty="0"/>
              <a:t>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89258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box counting algorithm formalized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8473624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6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8955876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17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Hypercube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err="1" smtClean="0"/>
              <a:t>hypercubes</a:t>
            </a:r>
            <a:r>
              <a:rPr lang="en-US" sz="2400" dirty="0" smtClean="0"/>
              <a:t> needed </a:t>
            </a:r>
            <a:r>
              <a:rPr lang="en-US" sz="2400" dirty="0"/>
              <a:t>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272969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box counting algorithm formalized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4555612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54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9006518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55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Hypercube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5078262"/>
              </p:ext>
            </p:extLst>
          </p:nvPr>
        </p:nvGraphicFramePr>
        <p:xfrm>
          <a:off x="611188" y="4789488"/>
          <a:ext cx="7805737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56" name="Equation" r:id="rId7" imgW="1930400" imgH="203200" progId="Equation.3">
                  <p:embed/>
                </p:oleObj>
              </mc:Choice>
              <mc:Fallback>
                <p:oleObj name="Equation" r:id="rId7" imgW="1930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11188" y="4789488"/>
                        <a:ext cx="7805737" cy="82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9" name="Straight Arrow Connector 28"/>
          <p:cNvCxnSpPr/>
          <p:nvPr/>
        </p:nvCxnSpPr>
        <p:spPr>
          <a:xfrm flipV="1">
            <a:off x="3793996" y="5609789"/>
            <a:ext cx="350599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6161187" y="5452213"/>
            <a:ext cx="407756" cy="6943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949681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gradient</a:t>
            </a:r>
            <a:endParaRPr lang="en-US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3196414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err="1" smtClean="0"/>
              <a:t>hypercubes</a:t>
            </a:r>
            <a:r>
              <a:rPr lang="en-US" sz="2400" dirty="0" smtClean="0"/>
              <a:t> needed </a:t>
            </a:r>
            <a:r>
              <a:rPr lang="en-US" sz="2400" dirty="0"/>
              <a:t>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74805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702" y="-16826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Comparing box and stick methods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5901244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87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028874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88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Hypercube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err="1" smtClean="0"/>
              <a:t>hypercubes</a:t>
            </a:r>
            <a:r>
              <a:rPr lang="en-US" sz="2400" dirty="0" smtClean="0"/>
              <a:t> needed </a:t>
            </a:r>
            <a:r>
              <a:rPr lang="en-US" sz="2400" dirty="0"/>
              <a:t>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7806010"/>
              </p:ext>
            </p:extLst>
          </p:nvPr>
        </p:nvGraphicFramePr>
        <p:xfrm>
          <a:off x="4462282" y="6409318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89" name="Equation" r:id="rId7" imgW="114300" imgH="165100" progId="Equation.3">
                  <p:embed/>
                </p:oleObj>
              </mc:Choice>
              <mc:Fallback>
                <p:oleObj name="Equation" r:id="rId7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2282" y="6409318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797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702" y="-16826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Comparing box and stick methods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8917934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35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251490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36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smtClean="0"/>
              <a:t>sticks needed </a:t>
            </a:r>
            <a:r>
              <a:rPr lang="en-US" sz="2400" dirty="0"/>
              <a:t>to </a:t>
            </a:r>
            <a:r>
              <a:rPr lang="en-US" sz="2400" dirty="0" smtClean="0"/>
              <a:t>go round the perimeter</a:t>
            </a:r>
            <a:endParaRPr lang="en-US" sz="2400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5451982"/>
              </p:ext>
            </p:extLst>
          </p:nvPr>
        </p:nvGraphicFramePr>
        <p:xfrm>
          <a:off x="4462282" y="6409318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37" name="Equation" r:id="rId7" imgW="114300" imgH="165100" progId="Equation.3">
                  <p:embed/>
                </p:oleObj>
              </mc:Choice>
              <mc:Fallback>
                <p:oleObj name="Equation" r:id="rId7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2282" y="6409318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0110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702" y="-16826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Comparing box and stick methods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6165841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71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7418955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72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smtClean="0"/>
              <a:t>sticks needed </a:t>
            </a:r>
            <a:r>
              <a:rPr lang="en-US" sz="2400" dirty="0"/>
              <a:t>to </a:t>
            </a:r>
            <a:r>
              <a:rPr lang="en-US" sz="2400" dirty="0" smtClean="0"/>
              <a:t>go round </a:t>
            </a:r>
            <a:r>
              <a:rPr lang="en-US" sz="2400" smtClean="0"/>
              <a:t>the perimeter</a:t>
            </a:r>
            <a:endParaRPr lang="en-US" sz="2400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9322966"/>
              </p:ext>
            </p:extLst>
          </p:nvPr>
        </p:nvGraphicFramePr>
        <p:xfrm>
          <a:off x="4462282" y="6409318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73" name="Equation" r:id="rId7" imgW="114300" imgH="165100" progId="Equation.3">
                  <p:embed/>
                </p:oleObj>
              </mc:Choice>
              <mc:Fallback>
                <p:oleObj name="Equation" r:id="rId7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2282" y="6409318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255576"/>
              </p:ext>
            </p:extLst>
          </p:nvPr>
        </p:nvGraphicFramePr>
        <p:xfrm>
          <a:off x="4462282" y="6409318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74" name="Equation" r:id="rId8" imgW="114300" imgH="165100" progId="Equation.3">
                  <p:embed/>
                </p:oleObj>
              </mc:Choice>
              <mc:Fallback>
                <p:oleObj name="Equation" r:id="rId8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2282" y="6409318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4761808"/>
              </p:ext>
            </p:extLst>
          </p:nvPr>
        </p:nvGraphicFramePr>
        <p:xfrm>
          <a:off x="1595438" y="5022850"/>
          <a:ext cx="5446712" cy="925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75" name="Equation" r:id="rId9" imgW="1346200" imgH="228600" progId="Equation.3">
                  <p:embed/>
                </p:oleObj>
              </mc:Choice>
              <mc:Fallback>
                <p:oleObj name="Equation" r:id="rId9" imgW="1346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95438" y="5022850"/>
                        <a:ext cx="5446712" cy="925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Straight Arrow Connector 16"/>
          <p:cNvCxnSpPr>
            <a:stCxn id="26" idx="0"/>
          </p:cNvCxnSpPr>
          <p:nvPr/>
        </p:nvCxnSpPr>
        <p:spPr>
          <a:xfrm flipH="1" flipV="1">
            <a:off x="6296968" y="5806853"/>
            <a:ext cx="1" cy="544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83351" y="4340132"/>
            <a:ext cx="18885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Total length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3143846" y="6343585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25" name="Straight Arrow Connector 24"/>
          <p:cNvCxnSpPr>
            <a:stCxn id="22" idx="0"/>
          </p:cNvCxnSpPr>
          <p:nvPr/>
        </p:nvCxnSpPr>
        <p:spPr>
          <a:xfrm flipV="1">
            <a:off x="4076668" y="5806853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364147" y="6351568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stCxn id="21" idx="2"/>
          </p:cNvCxnSpPr>
          <p:nvPr/>
        </p:nvCxnSpPr>
        <p:spPr>
          <a:xfrm>
            <a:off x="1227644" y="4801797"/>
            <a:ext cx="999813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768835" y="4340012"/>
            <a:ext cx="1699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9" name="Straight Arrow Connector 28"/>
          <p:cNvCxnSpPr>
            <a:stCxn id="28" idx="2"/>
          </p:cNvCxnSpPr>
          <p:nvPr/>
        </p:nvCxnSpPr>
        <p:spPr>
          <a:xfrm flipH="1">
            <a:off x="6768570" y="4801677"/>
            <a:ext cx="850021" cy="22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516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Hausdorff</a:t>
            </a:r>
            <a:r>
              <a:rPr lang="en-US" dirty="0" smtClean="0"/>
              <a:t> dimension</a:t>
            </a:r>
            <a:endParaRPr lang="en-US" dirty="0"/>
          </a:p>
        </p:txBody>
      </p:sp>
      <p:pic>
        <p:nvPicPr>
          <p:cNvPr id="5" name="Picture 4" descr="Great_Britain_Hausdorff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41" y="2679988"/>
            <a:ext cx="6957479" cy="40167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50014" y="1391562"/>
            <a:ext cx="66721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The </a:t>
            </a:r>
            <a:r>
              <a:rPr lang="en-US" sz="2200" dirty="0" err="1" smtClean="0"/>
              <a:t>hausdorff</a:t>
            </a:r>
            <a:r>
              <a:rPr lang="en-US" sz="2200" dirty="0" smtClean="0"/>
              <a:t> dimension d of an object has the property that the number of balls of radius r needed to cover the object grows proportionally to r</a:t>
            </a:r>
            <a:r>
              <a:rPr lang="en-US" sz="2200" baseline="30000" dirty="0" smtClean="0"/>
              <a:t>-d</a:t>
            </a:r>
            <a:r>
              <a:rPr lang="en-US" sz="2200" dirty="0" smtClean="0"/>
              <a:t> as r becomes small</a:t>
            </a:r>
            <a:endParaRPr lang="en-US" sz="2200" dirty="0"/>
          </a:p>
        </p:txBody>
      </p:sp>
      <p:sp>
        <p:nvSpPr>
          <p:cNvPr id="7" name="TextBox 6"/>
          <p:cNvSpPr txBox="1"/>
          <p:nvPr/>
        </p:nvSpPr>
        <p:spPr>
          <a:xfrm>
            <a:off x="5346700" y="6451600"/>
            <a:ext cx="3187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(Alexis </a:t>
            </a:r>
            <a:r>
              <a:rPr lang="fr-FR" dirty="0" err="1"/>
              <a:t>Monnerot-</a:t>
            </a:r>
            <a:r>
              <a:rPr lang="fr-FR" dirty="0" err="1" smtClean="0"/>
              <a:t>Dumaine</a:t>
            </a:r>
            <a:r>
              <a:rPr lang="fr-FR" dirty="0" smtClean="0"/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61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Hausdorff</a:t>
            </a:r>
            <a:r>
              <a:rPr lang="en-US" dirty="0" smtClean="0"/>
              <a:t> dimension</a:t>
            </a:r>
            <a:endParaRPr lang="en-US" dirty="0"/>
          </a:p>
        </p:txBody>
      </p:sp>
      <p:pic>
        <p:nvPicPr>
          <p:cNvPr id="5" name="Picture 4" descr="Great_Britain_Hausdorff.t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641" y="2679988"/>
            <a:ext cx="6957479" cy="4016785"/>
          </a:xfrm>
          <a:prstGeom prst="rect">
            <a:avLst/>
          </a:prstGeom>
        </p:spPr>
      </p:pic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1190976"/>
              </p:ext>
            </p:extLst>
          </p:nvPr>
        </p:nvGraphicFramePr>
        <p:xfrm>
          <a:off x="1722438" y="1342672"/>
          <a:ext cx="5834062" cy="1301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92" name="Equation" r:id="rId5" imgW="3581400" imgH="800100" progId="Equation.3">
                  <p:embed/>
                </p:oleObj>
              </mc:Choice>
              <mc:Fallback>
                <p:oleObj name="Equation" r:id="rId5" imgW="3581400" imgH="800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22438" y="1342672"/>
                        <a:ext cx="5834062" cy="1301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344333" y="2052461"/>
            <a:ext cx="4035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Balls of radius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i</a:t>
            </a:r>
            <a:r>
              <a:rPr lang="en-US" baseline="-25000" dirty="0" smtClean="0"/>
              <a:t> </a:t>
            </a:r>
            <a:r>
              <a:rPr lang="en-US" dirty="0" smtClean="0"/>
              <a:t>&gt; 0 can cover the object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346700" y="6451600"/>
            <a:ext cx="3187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(Alexis </a:t>
            </a:r>
            <a:r>
              <a:rPr lang="fr-FR" dirty="0" err="1"/>
              <a:t>Monnerot-</a:t>
            </a:r>
            <a:r>
              <a:rPr lang="fr-FR" dirty="0" err="1" smtClean="0"/>
              <a:t>Dumaine</a:t>
            </a:r>
            <a:r>
              <a:rPr lang="fr-FR" dirty="0" smtClean="0"/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026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</a:rPr>
              <a:t>Why do fractals appear in nature?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800px-Fractal_Broccol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803" y="1599351"/>
            <a:ext cx="6882197" cy="516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199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</a:rPr>
              <a:t>Why do fractals appear in nature?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800px-Fractal_Broccol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01" y="4368800"/>
            <a:ext cx="3189599" cy="2392200"/>
          </a:xfrm>
          <a:prstGeom prst="rect">
            <a:avLst/>
          </a:prstGeom>
        </p:spPr>
      </p:pic>
      <p:pic>
        <p:nvPicPr>
          <p:cNvPr id="6" name="Picture 5" descr="Lung1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1661724"/>
            <a:ext cx="2965449" cy="246577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600" y="2019300"/>
            <a:ext cx="4826000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organisms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A simple set of rules (DNA)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Fractal structures are heritable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16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Need to maximize surface area but minimize volume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Efficiency of transportation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59100" y="3843972"/>
            <a:ext cx="187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FFFF"/>
                </a:solidFill>
              </a:rPr>
              <a:t>(Bailey </a:t>
            </a:r>
            <a:r>
              <a:rPr lang="en-US" sz="1600" i="1" dirty="0" smtClean="0">
                <a:solidFill>
                  <a:srgbClr val="FFFFFF"/>
                </a:solidFill>
              </a:rPr>
              <a:t>et al.</a:t>
            </a:r>
            <a:r>
              <a:rPr lang="en-US" sz="1600" dirty="0" smtClean="0">
                <a:solidFill>
                  <a:srgbClr val="FFFFFF"/>
                </a:solidFill>
              </a:rPr>
              <a:t> 2004)</a:t>
            </a:r>
            <a:endParaRPr lang="en-US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347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</a:t>
            </a:r>
            <a:r>
              <a:rPr lang="en-US" sz="2400" dirty="0" smtClean="0">
                <a:solidFill>
                  <a:srgbClr val="0000FF"/>
                </a:solidFill>
              </a:rPr>
              <a:t>-1×3 + -1×-2 = -3 + -1×-2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-1×1 = -1</a:t>
            </a:r>
          </a:p>
        </p:txBody>
      </p:sp>
    </p:spTree>
    <p:extLst>
      <p:ext uri="{BB962C8B-B14F-4D97-AF65-F5344CB8AC3E}">
        <p14:creationId xmlns:p14="http://schemas.microsoft.com/office/powerpoint/2010/main" val="3755668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</a:rPr>
              <a:t>Why do fractals appear in nature?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800px-Fractal_Broccol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01" y="4368800"/>
            <a:ext cx="3189599" cy="2392200"/>
          </a:xfrm>
          <a:prstGeom prst="rect">
            <a:avLst/>
          </a:prstGeom>
        </p:spPr>
      </p:pic>
      <p:pic>
        <p:nvPicPr>
          <p:cNvPr id="6" name="Picture 5" descr="Lung1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1661724"/>
            <a:ext cx="2965449" cy="246577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600" y="1661724"/>
            <a:ext cx="4826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geography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Same processes at multiple scales</a:t>
            </a:r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105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</a:rPr>
              <a:t>Why do fractals appear in nature?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800px-Fractal_Broccol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401" y="4368800"/>
            <a:ext cx="3189599" cy="2392200"/>
          </a:xfrm>
          <a:prstGeom prst="rect">
            <a:avLst/>
          </a:prstGeom>
        </p:spPr>
      </p:pic>
      <p:pic>
        <p:nvPicPr>
          <p:cNvPr id="6" name="Picture 5" descr="Lung1.gi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1661724"/>
            <a:ext cx="2965449" cy="246577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600" y="1661724"/>
            <a:ext cx="4826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geography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Same processes at multiple scales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600" y="3679736"/>
            <a:ext cx="4826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landscape ecology</a:t>
            </a:r>
          </a:p>
          <a:p>
            <a:pPr algn="ctr"/>
            <a:endParaRPr lang="en-US" sz="2400" dirty="0" smtClean="0">
              <a:solidFill>
                <a:srgbClr val="FFFFFF"/>
              </a:solidFill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animal behavior</a:t>
            </a:r>
          </a:p>
          <a:p>
            <a:pPr algn="ctr"/>
            <a:endParaRPr lang="en-US" sz="2400" dirty="0">
              <a:solidFill>
                <a:srgbClr val="FFFFFF"/>
              </a:solidFill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Chaos</a:t>
            </a:r>
          </a:p>
          <a:p>
            <a:pPr algn="ctr"/>
            <a:endParaRPr lang="en-US" sz="2400" dirty="0" smtClean="0">
              <a:solidFill>
                <a:srgbClr val="FFFFFF"/>
              </a:solidFill>
            </a:endParaRPr>
          </a:p>
          <a:p>
            <a:pPr algn="ctr"/>
            <a:r>
              <a:rPr lang="en-US" sz="2400" b="1" i="1" dirty="0" smtClean="0">
                <a:solidFill>
                  <a:srgbClr val="FFFFFF"/>
                </a:solidFill>
              </a:rPr>
              <a:t>Wait for the next lecture</a:t>
            </a:r>
          </a:p>
        </p:txBody>
      </p:sp>
    </p:spTree>
    <p:extLst>
      <p:ext uri="{BB962C8B-B14F-4D97-AF65-F5344CB8AC3E}">
        <p14:creationId xmlns:p14="http://schemas.microsoft.com/office/powerpoint/2010/main" val="3861760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</a:t>
            </a:r>
            <a:r>
              <a:rPr lang="en-US" sz="2400" dirty="0" smtClean="0">
                <a:solidFill>
                  <a:srgbClr val="0000FF"/>
                </a:solidFill>
              </a:rPr>
              <a:t>-1×3 + -1×-2 = -3 + -1×-2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-1×1 = -1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 </a:t>
            </a:r>
            <a:r>
              <a:rPr lang="en-US" sz="2400" dirty="0">
                <a:solidFill>
                  <a:srgbClr val="0000FF"/>
                </a:solidFill>
              </a:rPr>
              <a:t>= -3 + -1×-</a:t>
            </a:r>
            <a:r>
              <a:rPr lang="en-US" sz="2400" dirty="0" smtClean="0">
                <a:solidFill>
                  <a:srgbClr val="0000FF"/>
                </a:solidFill>
              </a:rPr>
              <a:t>2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endParaRPr lang="en-US" sz="24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689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</a:t>
            </a:r>
            <a:r>
              <a:rPr lang="en-US" sz="2400" dirty="0" smtClean="0">
                <a:solidFill>
                  <a:srgbClr val="0000FF"/>
                </a:solidFill>
              </a:rPr>
              <a:t>-1×3 + -1×-2 = -3 + -1×-2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-1×1 = -1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 </a:t>
            </a:r>
            <a:r>
              <a:rPr lang="en-US" sz="2400" dirty="0">
                <a:solidFill>
                  <a:srgbClr val="0000FF"/>
                </a:solidFill>
              </a:rPr>
              <a:t>= -3 + -1×-</a:t>
            </a:r>
            <a:r>
              <a:rPr lang="en-US" sz="2400" dirty="0" smtClean="0">
                <a:solidFill>
                  <a:srgbClr val="0000FF"/>
                </a:solidFill>
              </a:rPr>
              <a:t>2</a:t>
            </a:r>
          </a:p>
          <a:p>
            <a:r>
              <a:rPr lang="en-US" sz="2400" dirty="0"/>
              <a:t>So </a:t>
            </a:r>
            <a:r>
              <a:rPr lang="en-US" sz="2400" dirty="0" smtClean="0"/>
              <a:t>2 = -</a:t>
            </a:r>
            <a:r>
              <a:rPr lang="en-US" sz="2400" dirty="0"/>
              <a:t>1×-</a:t>
            </a:r>
            <a:r>
              <a:rPr lang="en-US" sz="2400" dirty="0" smtClean="0"/>
              <a:t>2 </a:t>
            </a:r>
            <a:r>
              <a:rPr lang="en-US" sz="2400" dirty="0">
                <a:latin typeface="Wingdings"/>
                <a:ea typeface="Wingdings"/>
                <a:cs typeface="Wingdings"/>
                <a:sym typeface="Wingdings"/>
              </a:rPr>
              <a:t>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endParaRPr lang="en-US" sz="24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0141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</a:t>
            </a:r>
            <a:r>
              <a:rPr lang="en-US" sz="2400" dirty="0" smtClean="0">
                <a:solidFill>
                  <a:srgbClr val="0000FF"/>
                </a:solidFill>
              </a:rPr>
              <a:t>-1×3 + -1×-2 = -3 + -1×-2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-1×1 = -1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 </a:t>
            </a:r>
            <a:r>
              <a:rPr lang="en-US" sz="2400" dirty="0">
                <a:solidFill>
                  <a:srgbClr val="0000FF"/>
                </a:solidFill>
              </a:rPr>
              <a:t>= -3 + -1×-</a:t>
            </a:r>
            <a:r>
              <a:rPr lang="en-US" sz="2400" dirty="0" smtClean="0">
                <a:solidFill>
                  <a:srgbClr val="0000FF"/>
                </a:solidFill>
              </a:rPr>
              <a:t>2</a:t>
            </a:r>
          </a:p>
          <a:p>
            <a:r>
              <a:rPr lang="en-US" sz="2400" dirty="0"/>
              <a:t>So </a:t>
            </a:r>
            <a:r>
              <a:rPr lang="en-US" sz="2400" dirty="0" smtClean="0"/>
              <a:t>2 = -</a:t>
            </a:r>
            <a:r>
              <a:rPr lang="en-US" sz="2400" dirty="0"/>
              <a:t>1×-</a:t>
            </a:r>
            <a:r>
              <a:rPr lang="en-US" sz="2400" dirty="0" smtClean="0"/>
              <a:t>2 </a:t>
            </a:r>
            <a:r>
              <a:rPr lang="en-US" sz="2400" dirty="0">
                <a:latin typeface="Wingdings"/>
                <a:ea typeface="Wingdings"/>
                <a:cs typeface="Wingdings"/>
                <a:sym typeface="Wingdings"/>
              </a:rPr>
              <a:t>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endParaRPr lang="en-US" sz="2400" dirty="0" smtClean="0">
              <a:solidFill>
                <a:srgbClr val="FF0000"/>
              </a:solidFill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233701"/>
              </p:ext>
            </p:extLst>
          </p:nvPr>
        </p:nvGraphicFramePr>
        <p:xfrm>
          <a:off x="4572000" y="4848225"/>
          <a:ext cx="1879226" cy="81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222" name="Equation" r:id="rId3" imgW="495300" imgH="215900" progId="Equation.3">
                  <p:embed/>
                </p:oleObj>
              </mc:Choice>
              <mc:Fallback>
                <p:oleObj name="Equation" r:id="rId3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0" y="4848225"/>
                        <a:ext cx="1879226" cy="81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4715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The complex plane</a:t>
            </a:r>
            <a:endParaRPr lang="en-US" dirty="0"/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1859706"/>
              </p:ext>
            </p:extLst>
          </p:nvPr>
        </p:nvGraphicFramePr>
        <p:xfrm>
          <a:off x="457200" y="1165592"/>
          <a:ext cx="1466850" cy="63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28" name="Equation" r:id="rId3" imgW="495300" imgH="215900" progId="Equation.3">
                  <p:embed/>
                </p:oleObj>
              </mc:Choice>
              <mc:Fallback>
                <p:oleObj name="Equation" r:id="rId3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165592"/>
                        <a:ext cx="1466850" cy="6393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8815098"/>
              </p:ext>
            </p:extLst>
          </p:nvPr>
        </p:nvGraphicFramePr>
        <p:xfrm>
          <a:off x="478234" y="1978392"/>
          <a:ext cx="2193131" cy="626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5429" name="Equation" r:id="rId5" imgW="622300" imgH="177800" progId="Equation.3">
                  <p:embed/>
                </p:oleObj>
              </mc:Choice>
              <mc:Fallback>
                <p:oleObj name="Equation" r:id="rId5" imgW="622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8234" y="1978392"/>
                        <a:ext cx="2193131" cy="6268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3370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The complex plane</a:t>
            </a:r>
            <a:endParaRPr lang="en-US" dirty="0"/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6954866"/>
              </p:ext>
            </p:extLst>
          </p:nvPr>
        </p:nvGraphicFramePr>
        <p:xfrm>
          <a:off x="457200" y="1165592"/>
          <a:ext cx="1466850" cy="63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617" name="Equation" r:id="rId3" imgW="495300" imgH="215900" progId="Equation.3">
                  <p:embed/>
                </p:oleObj>
              </mc:Choice>
              <mc:Fallback>
                <p:oleObj name="Equation" r:id="rId3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165592"/>
                        <a:ext cx="1466850" cy="6393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Connector 12"/>
          <p:cNvCxnSpPr/>
          <p:nvPr/>
        </p:nvCxnSpPr>
        <p:spPr>
          <a:xfrm>
            <a:off x="4476750" y="1016000"/>
            <a:ext cx="0" cy="54102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57200" y="3911600"/>
            <a:ext cx="7988300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114550" y="3937000"/>
            <a:ext cx="1797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Real </a:t>
            </a:r>
          </a:p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 rot="16200000">
            <a:off x="3536778" y="1449054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504D"/>
                </a:solidFill>
              </a:rPr>
              <a:t>Complex</a:t>
            </a:r>
            <a:endParaRPr lang="en-US" dirty="0">
              <a:solidFill>
                <a:schemeClr val="accent2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6306465"/>
              </p:ext>
            </p:extLst>
          </p:nvPr>
        </p:nvGraphicFramePr>
        <p:xfrm>
          <a:off x="478234" y="1978392"/>
          <a:ext cx="2193131" cy="626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618" name="Equation" r:id="rId5" imgW="622300" imgH="177800" progId="Equation.3">
                  <p:embed/>
                </p:oleObj>
              </mc:Choice>
              <mc:Fallback>
                <p:oleObj name="Equation" r:id="rId5" imgW="622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8234" y="1978392"/>
                        <a:ext cx="2193131" cy="6268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Oval 6"/>
          <p:cNvSpPr/>
          <p:nvPr/>
        </p:nvSpPr>
        <p:spPr>
          <a:xfrm>
            <a:off x="5969000" y="2260600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6019800" y="2390682"/>
            <a:ext cx="22318" cy="15209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7" idx="2"/>
          </p:cNvCxnSpPr>
          <p:nvPr/>
        </p:nvCxnSpPr>
        <p:spPr>
          <a:xfrm>
            <a:off x="4476750" y="2336800"/>
            <a:ext cx="14922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213225" y="2336800"/>
            <a:ext cx="0" cy="15748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124450" y="4163199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4499068" y="4102875"/>
            <a:ext cx="154305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892550" y="2977337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6172200" y="2152134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897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1562100"/>
            <a:ext cx="5270500" cy="4432300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4476750" y="1016000"/>
            <a:ext cx="0" cy="54102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57200" y="3911600"/>
            <a:ext cx="7988300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14550" y="3937000"/>
            <a:ext cx="1797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Real </a:t>
            </a:r>
          </a:p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rot="16200000">
            <a:off x="3536778" y="1449054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504D"/>
                </a:solidFill>
              </a:rPr>
              <a:t>Complex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479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1562100"/>
            <a:ext cx="5270500" cy="4432300"/>
          </a:xfrm>
          <a:prstGeom prst="rect">
            <a:avLst/>
          </a:prstGeom>
        </p:spPr>
      </p:pic>
      <p:cxnSp>
        <p:nvCxnSpPr>
          <p:cNvPr id="3" name="Straight Arrow Connector 2"/>
          <p:cNvCxnSpPr>
            <a:endCxn id="17" idx="7"/>
          </p:cNvCxnSpPr>
          <p:nvPr/>
        </p:nvCxnSpPr>
        <p:spPr>
          <a:xfrm flipV="1">
            <a:off x="4464394" y="1395694"/>
            <a:ext cx="2439706" cy="25159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476750" y="1016000"/>
            <a:ext cx="0" cy="54102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57200" y="3911600"/>
            <a:ext cx="7988300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14550" y="3937000"/>
            <a:ext cx="1797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Real </a:t>
            </a:r>
          </a:p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rot="16200000">
            <a:off x="3536778" y="1449054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504D"/>
                </a:solidFill>
              </a:rPr>
              <a:t>Complex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1029044" y="387694"/>
            <a:ext cx="6883056" cy="6883056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345300" y="202003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dirty="0" smtClean="0"/>
              <a:t> =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12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Mandelbrot </a:t>
            </a:r>
            <a:r>
              <a:rPr lang="en-US" dirty="0" smtClean="0"/>
              <a:t>set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00" y="1863629"/>
            <a:ext cx="4206502" cy="3537516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595351" y="1569680"/>
            <a:ext cx="0" cy="43180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62754" y="3728680"/>
            <a:ext cx="5199845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664200" y="1417638"/>
            <a:ext cx="26916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Z </a:t>
            </a:r>
            <a:r>
              <a:rPr lang="en-US" sz="4000" dirty="0"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sz="4000" dirty="0"/>
              <a:t>  Z</a:t>
            </a:r>
            <a:r>
              <a:rPr lang="en-US" sz="4000" baseline="30000" dirty="0"/>
              <a:t>2 </a:t>
            </a:r>
            <a:r>
              <a:rPr lang="en-US" sz="4000" dirty="0"/>
              <a:t>+ C</a:t>
            </a:r>
          </a:p>
          <a:p>
            <a:endParaRPr lang="en-US" dirty="0" smtClean="0"/>
          </a:p>
          <a:p>
            <a:r>
              <a:rPr lang="en-US" dirty="0" smtClean="0"/>
              <a:t>C is given by your position on the complex plane</a:t>
            </a:r>
          </a:p>
          <a:p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108700" y="1803400"/>
            <a:ext cx="635000" cy="0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6146800" y="1638300"/>
            <a:ext cx="0" cy="30480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458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06685"/>
            <a:ext cx="9144000" cy="770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737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Mandelbrot </a:t>
            </a:r>
            <a:r>
              <a:rPr lang="en-US" dirty="0" smtClean="0"/>
              <a:t>set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00" y="1863629"/>
            <a:ext cx="4206502" cy="3537516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595351" y="1569680"/>
            <a:ext cx="0" cy="43180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62754" y="3728680"/>
            <a:ext cx="5199845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664200" y="1417638"/>
            <a:ext cx="2691605" cy="26468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Z </a:t>
            </a:r>
            <a:r>
              <a:rPr lang="en-US" sz="4000" dirty="0"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sz="4000" dirty="0"/>
              <a:t>  Z</a:t>
            </a:r>
            <a:r>
              <a:rPr lang="en-US" sz="4000" baseline="30000" dirty="0"/>
              <a:t>2 </a:t>
            </a:r>
            <a:r>
              <a:rPr lang="en-US" sz="4000" dirty="0"/>
              <a:t>+ C</a:t>
            </a:r>
          </a:p>
          <a:p>
            <a:endParaRPr lang="en-US" dirty="0" smtClean="0"/>
          </a:p>
          <a:p>
            <a:r>
              <a:rPr lang="en-US" dirty="0" smtClean="0"/>
              <a:t>C is given by your position on the complex plane</a:t>
            </a:r>
          </a:p>
          <a:p>
            <a:endParaRPr lang="en-US" dirty="0"/>
          </a:p>
          <a:p>
            <a:r>
              <a:rPr lang="en-US" dirty="0" smtClean="0"/>
              <a:t>Start with z = 0 and repeatedly apply the transformation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108700" y="1803400"/>
            <a:ext cx="635000" cy="0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6146800" y="1638300"/>
            <a:ext cx="0" cy="30480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865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Mandelbrot </a:t>
            </a:r>
            <a:r>
              <a:rPr lang="en-US" dirty="0" smtClean="0"/>
              <a:t>set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00" y="1863629"/>
            <a:ext cx="4206502" cy="3537516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595351" y="1569680"/>
            <a:ext cx="0" cy="43180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62754" y="3728680"/>
            <a:ext cx="5199845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664200" y="1417638"/>
            <a:ext cx="2691605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Z </a:t>
            </a:r>
            <a:r>
              <a:rPr lang="en-US" sz="4000" dirty="0"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sz="4000" dirty="0"/>
              <a:t>  Z</a:t>
            </a:r>
            <a:r>
              <a:rPr lang="en-US" sz="4000" baseline="30000" dirty="0"/>
              <a:t>2 </a:t>
            </a:r>
            <a:r>
              <a:rPr lang="en-US" sz="4000" dirty="0"/>
              <a:t>+ C</a:t>
            </a:r>
          </a:p>
          <a:p>
            <a:endParaRPr lang="en-US" dirty="0" smtClean="0"/>
          </a:p>
          <a:p>
            <a:r>
              <a:rPr lang="en-US" dirty="0" smtClean="0"/>
              <a:t>C is given by your position on the complex plane</a:t>
            </a:r>
          </a:p>
          <a:p>
            <a:endParaRPr lang="en-US" dirty="0"/>
          </a:p>
          <a:p>
            <a:r>
              <a:rPr lang="en-US" dirty="0" smtClean="0"/>
              <a:t>Start with z = 0 and repeatedly apply the transformation</a:t>
            </a:r>
          </a:p>
          <a:p>
            <a:endParaRPr lang="en-US" dirty="0"/>
          </a:p>
          <a:p>
            <a:r>
              <a:rPr lang="en-US" dirty="0" smtClean="0"/>
              <a:t>If the sequence of numbers that comes from this increases to infinity c is in the set, otherwise c is outside the set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108700" y="1803400"/>
            <a:ext cx="635000" cy="0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6146800" y="1638300"/>
            <a:ext cx="0" cy="30480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625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06685"/>
            <a:ext cx="9144000" cy="770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61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700"/>
            <a:ext cx="9385300" cy="706420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(Filled in) Julia sets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677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4300" y="1574800"/>
            <a:ext cx="5403306" cy="40670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664200" y="1011218"/>
            <a:ext cx="2691605" cy="486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FFFF"/>
                </a:solidFill>
              </a:rPr>
              <a:t>Z </a:t>
            </a:r>
            <a:r>
              <a:rPr lang="en-US" sz="4000" dirty="0">
                <a:solidFill>
                  <a:srgbClr val="FFFFFF"/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sz="4000" dirty="0" smtClean="0">
                <a:solidFill>
                  <a:srgbClr val="FFFFFF"/>
                </a:solidFill>
              </a:rPr>
              <a:t>  Z</a:t>
            </a:r>
            <a:r>
              <a:rPr lang="en-US" sz="4000" baseline="30000" dirty="0" smtClean="0">
                <a:solidFill>
                  <a:srgbClr val="FFFFFF"/>
                </a:solidFill>
              </a:rPr>
              <a:t>2 </a:t>
            </a:r>
            <a:r>
              <a:rPr lang="en-US" sz="4000" dirty="0" smtClean="0">
                <a:solidFill>
                  <a:srgbClr val="FFFFFF"/>
                </a:solidFill>
              </a:rPr>
              <a:t>+ C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C is a constant, every value of C gives a different </a:t>
            </a:r>
            <a:r>
              <a:rPr lang="en-US" dirty="0">
                <a:solidFill>
                  <a:srgbClr val="FFFFFF"/>
                </a:solidFill>
              </a:rPr>
              <a:t>J</a:t>
            </a:r>
            <a:r>
              <a:rPr lang="en-US" dirty="0" smtClean="0">
                <a:solidFill>
                  <a:srgbClr val="FFFFFF"/>
                </a:solidFill>
              </a:rPr>
              <a:t>ulia set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Start with z given by the position on the complex plane  and repeatedly apply the transformation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If the sequence of numbers that comes from this increases to infinity c is in the set, otherwise c is outside the set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44600" y="5272472"/>
            <a:ext cx="504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 = -0.738281 + 0.218750i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(Filled in) Julia </a:t>
            </a:r>
            <a:r>
              <a:rPr lang="en-US" dirty="0" smtClean="0">
                <a:solidFill>
                  <a:schemeClr val="bg1"/>
                </a:solidFill>
              </a:rPr>
              <a:t>sets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6083300" y="1384300"/>
            <a:ext cx="622300" cy="0"/>
          </a:xfrm>
          <a:prstGeom prst="straightConnector1">
            <a:avLst/>
          </a:prstGeom>
          <a:ln w="63500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42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491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172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nowflake-fracta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0" y="0"/>
            <a:ext cx="6254750" cy="689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09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th_fractal_cloud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184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ung1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74" y="149225"/>
            <a:ext cx="7927975" cy="659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520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91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13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1202777.FractalTre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9759"/>
            <a:ext cx="9265502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26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ractal_lea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37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441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800px-Fractal_Broccol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803" y="1599351"/>
            <a:ext cx="6882197" cy="516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02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What is a fractal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Picture 8" descr="800px-Fractal_Broccol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803" y="1599351"/>
            <a:ext cx="6882197" cy="516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297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649526" y="2007025"/>
            <a:ext cx="3668575" cy="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339893" y="3261416"/>
            <a:ext cx="44485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line twice as wide is twice as big</a:t>
            </a:r>
          </a:p>
          <a:p>
            <a:endParaRPr lang="en-US" dirty="0" smtClean="0"/>
          </a:p>
        </p:txBody>
      </p:sp>
      <p:cxnSp>
        <p:nvCxnSpPr>
          <p:cNvPr id="7" name="Straight Connector 6"/>
          <p:cNvCxnSpPr/>
          <p:nvPr/>
        </p:nvCxnSpPr>
        <p:spPr>
          <a:xfrm>
            <a:off x="994618" y="2782222"/>
            <a:ext cx="7288330" cy="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945208" y="3277096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1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649526" y="2273588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994618" y="3115904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638783" y="3115904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812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649526" y="2007025"/>
            <a:ext cx="3668575" cy="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339893" y="3261416"/>
            <a:ext cx="44485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line twice as wide is twice as big</a:t>
            </a:r>
          </a:p>
          <a:p>
            <a:endParaRPr lang="en-US" dirty="0" smtClean="0"/>
          </a:p>
        </p:txBody>
      </p:sp>
      <p:cxnSp>
        <p:nvCxnSpPr>
          <p:cNvPr id="7" name="Straight Connector 6"/>
          <p:cNvCxnSpPr/>
          <p:nvPr/>
        </p:nvCxnSpPr>
        <p:spPr>
          <a:xfrm>
            <a:off x="994618" y="2782222"/>
            <a:ext cx="7288330" cy="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947423" y="4127270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2</a:t>
            </a:r>
          </a:p>
          <a:p>
            <a:r>
              <a:rPr lang="en-US" sz="2400" dirty="0" smtClean="0"/>
              <a:t>3</a:t>
            </a:r>
          </a:p>
          <a:p>
            <a:r>
              <a:rPr lang="en-US" sz="2400" dirty="0"/>
              <a:t>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8379" y="4127270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r>
              <a:rPr lang="en-US" sz="2400" dirty="0" smtClean="0"/>
              <a:t>1  =  1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2  =  2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3  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4  =  4</a:t>
            </a:r>
            <a:r>
              <a:rPr lang="en-US" sz="2400" baseline="30000" dirty="0" smtClean="0"/>
              <a:t>1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277096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1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649526" y="2273588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994618" y="3115904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638783" y="3115904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9598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6658" y="3435641"/>
            <a:ext cx="59535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square twice as wide is four times as big</a:t>
            </a:r>
          </a:p>
          <a:p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451321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2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2692205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898379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98379" y="2371477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670505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0505" y="2371477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692205" y="2567107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898379" y="3277096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670505" y="3277096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726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6658" y="3435641"/>
            <a:ext cx="59535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square twice as wide is four times as big</a:t>
            </a:r>
          </a:p>
          <a:p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2947423" y="4127270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2</a:t>
            </a:r>
          </a:p>
          <a:p>
            <a:r>
              <a:rPr lang="en-US" sz="2400" dirty="0" smtClean="0"/>
              <a:t>3</a:t>
            </a:r>
          </a:p>
          <a:p>
            <a:r>
              <a:rPr lang="en-US" sz="2400" dirty="0"/>
              <a:t>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8379" y="4127270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r>
              <a:rPr lang="en-US" sz="2400" dirty="0" smtClean="0"/>
              <a:t>1    =  1</a:t>
            </a:r>
            <a:r>
              <a:rPr lang="en-US" sz="2400" baseline="30000" dirty="0"/>
              <a:t>2</a:t>
            </a:r>
            <a:endParaRPr lang="en-US" sz="2400" dirty="0" smtClean="0"/>
          </a:p>
          <a:p>
            <a:r>
              <a:rPr lang="en-US" sz="2400" dirty="0" smtClean="0"/>
              <a:t>4    =  2</a:t>
            </a:r>
            <a:r>
              <a:rPr lang="en-US" sz="2400" baseline="30000" dirty="0"/>
              <a:t>2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/>
              <a:t>2</a:t>
            </a:r>
            <a:endParaRPr lang="en-US" sz="2400" dirty="0" smtClean="0"/>
          </a:p>
          <a:p>
            <a:r>
              <a:rPr lang="en-US" sz="2400" dirty="0" smtClean="0"/>
              <a:t>16  =  4</a:t>
            </a:r>
            <a:r>
              <a:rPr lang="en-US" sz="2400" baseline="30000" dirty="0"/>
              <a:t>2</a:t>
            </a:r>
          </a:p>
          <a:p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451321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2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2692205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898379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98379" y="2371477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670505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0505" y="2371477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692205" y="2567107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898379" y="3277096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670505" y="3277096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20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80981" y="3820658"/>
            <a:ext cx="59535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cube twice as wide is eight times as big</a:t>
            </a:r>
          </a:p>
          <a:p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820658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3</a:t>
            </a:r>
            <a:endParaRPr lang="en-US" sz="2400" dirty="0"/>
          </a:p>
        </p:txBody>
      </p:sp>
      <p:sp>
        <p:nvSpPr>
          <p:cNvPr id="4" name="Cube 3"/>
          <p:cNvSpPr/>
          <p:nvPr/>
        </p:nvSpPr>
        <p:spPr>
          <a:xfrm>
            <a:off x="2053774" y="1818869"/>
            <a:ext cx="1066081" cy="1066081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4067449" y="1386278"/>
            <a:ext cx="2154800" cy="2152978"/>
            <a:chOff x="4067449" y="1386278"/>
            <a:chExt cx="2154800" cy="2152978"/>
          </a:xfrm>
        </p:grpSpPr>
        <p:sp>
          <p:nvSpPr>
            <p:cNvPr id="17" name="Cube 16"/>
            <p:cNvSpPr/>
            <p:nvPr/>
          </p:nvSpPr>
          <p:spPr>
            <a:xfrm>
              <a:off x="4342735" y="2195335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Cube 17"/>
            <p:cNvSpPr/>
            <p:nvPr/>
          </p:nvSpPr>
          <p:spPr>
            <a:xfrm>
              <a:off x="5149220" y="2195182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ube 18"/>
            <p:cNvSpPr/>
            <p:nvPr/>
          </p:nvSpPr>
          <p:spPr>
            <a:xfrm>
              <a:off x="4338355" y="138627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Cube 19"/>
            <p:cNvSpPr/>
            <p:nvPr/>
          </p:nvSpPr>
          <p:spPr>
            <a:xfrm>
              <a:off x="5156168" y="138627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Cube 20"/>
            <p:cNvSpPr/>
            <p:nvPr/>
          </p:nvSpPr>
          <p:spPr>
            <a:xfrm>
              <a:off x="4071829" y="2473175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Cube 21"/>
            <p:cNvSpPr/>
            <p:nvPr/>
          </p:nvSpPr>
          <p:spPr>
            <a:xfrm>
              <a:off x="4878314" y="2473022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ube 22"/>
            <p:cNvSpPr/>
            <p:nvPr/>
          </p:nvSpPr>
          <p:spPr>
            <a:xfrm>
              <a:off x="4067449" y="166411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Cube 23"/>
            <p:cNvSpPr/>
            <p:nvPr/>
          </p:nvSpPr>
          <p:spPr>
            <a:xfrm>
              <a:off x="4885262" y="166411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>
            <a:off x="2006740" y="3057577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4004730" y="3757938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4862646" y="3757938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88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80981" y="3820658"/>
            <a:ext cx="59535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cube twice as wide is eight times as big</a:t>
            </a:r>
          </a:p>
          <a:p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2947423" y="4409510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2</a:t>
            </a:r>
          </a:p>
          <a:p>
            <a:r>
              <a:rPr lang="en-US" sz="2400" dirty="0" smtClean="0"/>
              <a:t>3</a:t>
            </a:r>
          </a:p>
          <a:p>
            <a:r>
              <a:rPr lang="en-US" sz="2400" dirty="0"/>
              <a:t>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8379" y="4409510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r>
              <a:rPr lang="en-US" sz="2400" dirty="0" smtClean="0"/>
              <a:t>1    =  1</a:t>
            </a:r>
            <a:r>
              <a:rPr lang="en-US" sz="2400" baseline="30000" dirty="0" smtClean="0"/>
              <a:t>3</a:t>
            </a:r>
            <a:endParaRPr lang="en-US" sz="2400" dirty="0" smtClean="0"/>
          </a:p>
          <a:p>
            <a:r>
              <a:rPr lang="en-US" sz="2400" dirty="0" smtClean="0"/>
              <a:t>8    =  2</a:t>
            </a:r>
            <a:r>
              <a:rPr lang="en-US" sz="2400" baseline="30000" dirty="0" smtClean="0"/>
              <a:t>3</a:t>
            </a:r>
            <a:endParaRPr lang="en-US" sz="2400" dirty="0" smtClean="0"/>
          </a:p>
          <a:p>
            <a:r>
              <a:rPr lang="en-US" sz="2400" dirty="0" smtClean="0"/>
              <a:t>27  =  3</a:t>
            </a:r>
            <a:r>
              <a:rPr lang="en-US" sz="2400" baseline="30000" dirty="0" smtClean="0"/>
              <a:t>3</a:t>
            </a:r>
            <a:endParaRPr lang="en-US" sz="2400" dirty="0" smtClean="0"/>
          </a:p>
          <a:p>
            <a:r>
              <a:rPr lang="en-US" sz="2400" dirty="0" smtClean="0"/>
              <a:t>64  =  4</a:t>
            </a:r>
            <a:r>
              <a:rPr lang="en-US" sz="2400" baseline="30000" dirty="0" smtClean="0"/>
              <a:t>3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820658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3</a:t>
            </a:r>
            <a:endParaRPr lang="en-US" sz="2400" dirty="0"/>
          </a:p>
        </p:txBody>
      </p:sp>
      <p:sp>
        <p:nvSpPr>
          <p:cNvPr id="4" name="Cube 3"/>
          <p:cNvSpPr/>
          <p:nvPr/>
        </p:nvSpPr>
        <p:spPr>
          <a:xfrm>
            <a:off x="2053774" y="1818869"/>
            <a:ext cx="1066081" cy="1066081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4067449" y="1386278"/>
            <a:ext cx="2154800" cy="2152978"/>
            <a:chOff x="4067449" y="1386278"/>
            <a:chExt cx="2154800" cy="2152978"/>
          </a:xfrm>
        </p:grpSpPr>
        <p:sp>
          <p:nvSpPr>
            <p:cNvPr id="17" name="Cube 16"/>
            <p:cNvSpPr/>
            <p:nvPr/>
          </p:nvSpPr>
          <p:spPr>
            <a:xfrm>
              <a:off x="4342735" y="2195335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Cube 17"/>
            <p:cNvSpPr/>
            <p:nvPr/>
          </p:nvSpPr>
          <p:spPr>
            <a:xfrm>
              <a:off x="5149220" y="2195182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ube 18"/>
            <p:cNvSpPr/>
            <p:nvPr/>
          </p:nvSpPr>
          <p:spPr>
            <a:xfrm>
              <a:off x="4338355" y="138627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Cube 19"/>
            <p:cNvSpPr/>
            <p:nvPr/>
          </p:nvSpPr>
          <p:spPr>
            <a:xfrm>
              <a:off x="5156168" y="138627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Cube 20"/>
            <p:cNvSpPr/>
            <p:nvPr/>
          </p:nvSpPr>
          <p:spPr>
            <a:xfrm>
              <a:off x="4071829" y="2473175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Cube 21"/>
            <p:cNvSpPr/>
            <p:nvPr/>
          </p:nvSpPr>
          <p:spPr>
            <a:xfrm>
              <a:off x="4878314" y="2473022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ube 22"/>
            <p:cNvSpPr/>
            <p:nvPr/>
          </p:nvSpPr>
          <p:spPr>
            <a:xfrm>
              <a:off x="4067449" y="166411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Cube 23"/>
            <p:cNvSpPr/>
            <p:nvPr/>
          </p:nvSpPr>
          <p:spPr>
            <a:xfrm>
              <a:off x="4885262" y="166411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>
            <a:off x="2006740" y="3057577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4004730" y="3757938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4862646" y="3757938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705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746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What is a fractal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Picture 8" descr="800px-Fractal_Broccol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500" y="2562274"/>
            <a:ext cx="5598300" cy="419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22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What is a fractal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Dimension that is not a whole number</a:t>
            </a:r>
          </a:p>
          <a:p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elf similar</a:t>
            </a:r>
          </a:p>
        </p:txBody>
      </p:sp>
      <p:pic>
        <p:nvPicPr>
          <p:cNvPr id="9" name="Picture 8" descr="800px-Fractal_Broccol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500" y="2562274"/>
            <a:ext cx="5598300" cy="419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41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2" name="Rectangle 1"/>
          <p:cNvSpPr/>
          <p:nvPr/>
        </p:nvSpPr>
        <p:spPr>
          <a:xfrm>
            <a:off x="2057400" y="1828800"/>
            <a:ext cx="5575300" cy="5016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17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2" name="Rectangle 1"/>
          <p:cNvSpPr/>
          <p:nvPr/>
        </p:nvSpPr>
        <p:spPr>
          <a:xfrm>
            <a:off x="2057400" y="2997200"/>
            <a:ext cx="55753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861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2" name="Rectangle 1"/>
          <p:cNvSpPr/>
          <p:nvPr/>
        </p:nvSpPr>
        <p:spPr>
          <a:xfrm>
            <a:off x="2057400" y="4229100"/>
            <a:ext cx="5575300" cy="26162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732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2" name="Rectangle 1"/>
          <p:cNvSpPr/>
          <p:nvPr/>
        </p:nvSpPr>
        <p:spPr>
          <a:xfrm>
            <a:off x="2057400" y="5461000"/>
            <a:ext cx="5575300" cy="13843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785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7301457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3" name="Left Arrow 2"/>
          <p:cNvSpPr/>
          <p:nvPr/>
        </p:nvSpPr>
        <p:spPr>
          <a:xfrm>
            <a:off x="6635720" y="5613400"/>
            <a:ext cx="1733580" cy="85868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13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3640301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>
            <a:off x="423297" y="2994863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23298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202047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922357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887879" y="928567"/>
            <a:ext cx="13953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7196037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3993429" y="928567"/>
            <a:ext cx="1558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01601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3640301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Koch curve</a:t>
            </a:r>
          </a:p>
          <a:p>
            <a:endParaRPr lang="en-US" sz="2400" dirty="0"/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23297" y="2994863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23298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3202047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5922357" y="6421881"/>
            <a:ext cx="27787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4885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Mandelbrot </a:t>
            </a:r>
            <a:r>
              <a:rPr lang="en-US" dirty="0" smtClean="0"/>
              <a:t>set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0" y="1854200"/>
            <a:ext cx="52705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13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3640301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57708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2187482"/>
              </p:ext>
            </p:extLst>
          </p:nvPr>
        </p:nvGraphicFramePr>
        <p:xfrm>
          <a:off x="2692342" y="3425050"/>
          <a:ext cx="3195537" cy="3195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0" name="Equation" r:id="rId5" imgW="1143000" imgH="1143000" progId="Equation.3">
                  <p:embed/>
                </p:oleObj>
              </mc:Choice>
              <mc:Fallback>
                <p:oleObj name="Equation" r:id="rId5" imgW="1143000" imgH="1143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92342" y="3425050"/>
                        <a:ext cx="3195537" cy="3195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1155700" y="4114800"/>
            <a:ext cx="6477000" cy="27304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85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7758395"/>
              </p:ext>
            </p:extLst>
          </p:nvPr>
        </p:nvGraphicFramePr>
        <p:xfrm>
          <a:off x="2692342" y="3425050"/>
          <a:ext cx="3195537" cy="3195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24" name="Equation" r:id="rId5" imgW="1143000" imgH="1143000" progId="Equation.3">
                  <p:embed/>
                </p:oleObj>
              </mc:Choice>
              <mc:Fallback>
                <p:oleObj name="Equation" r:id="rId5" imgW="1143000" imgH="1143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92342" y="3425050"/>
                        <a:ext cx="3195537" cy="3195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1155700" y="4775200"/>
            <a:ext cx="6477000" cy="20700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045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0074741"/>
              </p:ext>
            </p:extLst>
          </p:nvPr>
        </p:nvGraphicFramePr>
        <p:xfrm>
          <a:off x="2692342" y="3425050"/>
          <a:ext cx="3195537" cy="3195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200" name="Equation" r:id="rId5" imgW="1143000" imgH="1143000" progId="Equation.3">
                  <p:embed/>
                </p:oleObj>
              </mc:Choice>
              <mc:Fallback>
                <p:oleObj name="Equation" r:id="rId5" imgW="1143000" imgH="1143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92342" y="3425050"/>
                        <a:ext cx="3195537" cy="3195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1155700" y="5448300"/>
            <a:ext cx="6477000" cy="1396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4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6689801"/>
              </p:ext>
            </p:extLst>
          </p:nvPr>
        </p:nvGraphicFramePr>
        <p:xfrm>
          <a:off x="2692342" y="3425050"/>
          <a:ext cx="3195537" cy="3195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76" name="Equation" r:id="rId5" imgW="1143000" imgH="1143000" progId="Equation.3">
                  <p:embed/>
                </p:oleObj>
              </mc:Choice>
              <mc:Fallback>
                <p:oleObj name="Equation" r:id="rId5" imgW="1143000" imgH="1143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92342" y="3425050"/>
                        <a:ext cx="3195537" cy="3195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3748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ierpinski.clea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558800"/>
            <a:ext cx="6616700" cy="5727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55456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3000" dirty="0" smtClean="0"/>
              <a:t>Sierpinski </a:t>
            </a:r>
            <a:r>
              <a:rPr lang="hr-HR" sz="3000" dirty="0"/>
              <a:t>gasket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747467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ierpinski.clea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769" y="715598"/>
            <a:ext cx="6616700" cy="5727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55456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3000" dirty="0" smtClean="0"/>
              <a:t>Sierpinski </a:t>
            </a:r>
            <a:r>
              <a:rPr lang="hr-HR" sz="3000" dirty="0"/>
              <a:t>gasket</a:t>
            </a:r>
            <a:endParaRPr lang="en-US" sz="3000" dirty="0"/>
          </a:p>
        </p:txBody>
      </p:sp>
      <p:pic>
        <p:nvPicPr>
          <p:cNvPr id="4" name="Picture 3" descr="sierpinski.clea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99" y="397198"/>
            <a:ext cx="3326498" cy="287956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478799" y="3465259"/>
            <a:ext cx="332649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401769" y="6587042"/>
            <a:ext cx="332649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691971" y="6584418"/>
            <a:ext cx="332649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2765462"/>
              </p:ext>
            </p:extLst>
          </p:nvPr>
        </p:nvGraphicFramePr>
        <p:xfrm>
          <a:off x="7137281" y="397198"/>
          <a:ext cx="1881188" cy="241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4" name="Equation" r:id="rId4" imgW="673100" imgH="863600" progId="Equation.3">
                  <p:embed/>
                </p:oleObj>
              </mc:Choice>
              <mc:Fallback>
                <p:oleObj name="Equation" r:id="rId4" imgW="673100" imgH="863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137281" y="397198"/>
                        <a:ext cx="1881188" cy="241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7353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67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length and dimension: </a:t>
            </a:r>
          </a:p>
          <a:p>
            <a:r>
              <a:rPr lang="en-US" dirty="0"/>
              <a:t>t</a:t>
            </a:r>
            <a:r>
              <a:rPr lang="en-US" dirty="0" smtClean="0"/>
              <a:t>he stick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312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endCxn id="4" idx="3"/>
          </p:cNvCxnSpPr>
          <p:nvPr/>
        </p:nvCxnSpPr>
        <p:spPr>
          <a:xfrm flipH="1">
            <a:off x="2898324" y="3245741"/>
            <a:ext cx="1820654" cy="18680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793996" y="4120488"/>
            <a:ext cx="6584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r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280214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</p:txBody>
      </p:sp>
    </p:spTree>
    <p:extLst>
      <p:ext uri="{BB962C8B-B14F-4D97-AF65-F5344CB8AC3E}">
        <p14:creationId xmlns:p14="http://schemas.microsoft.com/office/powerpoint/2010/main" val="3087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Isosceles Triangle 1"/>
          <p:cNvSpPr/>
          <p:nvPr/>
        </p:nvSpPr>
        <p:spPr>
          <a:xfrm>
            <a:off x="2570117" y="909438"/>
            <a:ext cx="4219773" cy="3637736"/>
          </a:xfrm>
          <a:prstGeom prst="triangl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2507405" y="6322332"/>
            <a:ext cx="436914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3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629244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931724" y="1615009"/>
            <a:ext cx="3464763" cy="3464763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931724" y="6285379"/>
            <a:ext cx="3480441" cy="331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4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750495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198244" y="6197035"/>
            <a:ext cx="2931724" cy="278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gular Pentagon 1"/>
          <p:cNvSpPr/>
          <p:nvPr/>
        </p:nvSpPr>
        <p:spPr>
          <a:xfrm>
            <a:off x="2335971" y="878077"/>
            <a:ext cx="4659282" cy="4437411"/>
          </a:xfrm>
          <a:prstGeom prst="pentagon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28775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355020" y="6198377"/>
            <a:ext cx="2633849" cy="2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Hexagon 2"/>
          <p:cNvSpPr/>
          <p:nvPr/>
        </p:nvSpPr>
        <p:spPr>
          <a:xfrm>
            <a:off x="2163518" y="1285752"/>
            <a:ext cx="5017570" cy="4092455"/>
          </a:xfrm>
          <a:prstGeom prst="hexagon">
            <a:avLst>
              <a:gd name="adj" fmla="val 28830"/>
              <a:gd name="vf" fmla="val 115470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115883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355020" y="6198377"/>
            <a:ext cx="2633849" cy="2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n</a:t>
            </a:r>
            <a:endParaRPr lang="en-US" sz="3000" dirty="0"/>
          </a:p>
        </p:txBody>
      </p:sp>
      <p:cxnSp>
        <p:nvCxnSpPr>
          <p:cNvPr id="7" name="Straight Connector 6"/>
          <p:cNvCxnSpPr>
            <a:stCxn id="4" idx="3"/>
            <a:endCxn id="4" idx="5"/>
          </p:cNvCxnSpPr>
          <p:nvPr/>
        </p:nvCxnSpPr>
        <p:spPr>
          <a:xfrm>
            <a:off x="2898324" y="5113802"/>
            <a:ext cx="3547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4" idx="2"/>
            <a:endCxn id="4" idx="6"/>
          </p:cNvCxnSpPr>
          <p:nvPr/>
        </p:nvCxnSpPr>
        <p:spPr>
          <a:xfrm>
            <a:off x="2163518" y="3339823"/>
            <a:ext cx="501757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endCxn id="4" idx="0"/>
          </p:cNvCxnSpPr>
          <p:nvPr/>
        </p:nvCxnSpPr>
        <p:spPr>
          <a:xfrm flipV="1">
            <a:off x="4672303" y="831038"/>
            <a:ext cx="0" cy="42827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4" idx="3"/>
          </p:cNvCxnSpPr>
          <p:nvPr/>
        </p:nvCxnSpPr>
        <p:spPr>
          <a:xfrm flipH="1">
            <a:off x="2898324" y="3339823"/>
            <a:ext cx="1773979" cy="17739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endCxn id="4" idx="5"/>
          </p:cNvCxnSpPr>
          <p:nvPr/>
        </p:nvCxnSpPr>
        <p:spPr>
          <a:xfrm>
            <a:off x="4672303" y="3339823"/>
            <a:ext cx="1773979" cy="17739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Freeform 19"/>
          <p:cNvSpPr/>
          <p:nvPr/>
        </p:nvSpPr>
        <p:spPr>
          <a:xfrm>
            <a:off x="4311359" y="3731818"/>
            <a:ext cx="344908" cy="250879"/>
          </a:xfrm>
          <a:custGeom>
            <a:avLst/>
            <a:gdLst>
              <a:gd name="connsiteX0" fmla="*/ 0 w 344908"/>
              <a:gd name="connsiteY0" fmla="*/ 0 h 250879"/>
              <a:gd name="connsiteX1" fmla="*/ 94066 w 344908"/>
              <a:gd name="connsiteY1" fmla="*/ 172479 h 250879"/>
              <a:gd name="connsiteX2" fmla="*/ 344908 w 344908"/>
              <a:gd name="connsiteY2" fmla="*/ 250879 h 250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908" h="250879">
                <a:moveTo>
                  <a:pt x="0" y="0"/>
                </a:moveTo>
                <a:cubicBezTo>
                  <a:pt x="18290" y="65333"/>
                  <a:pt x="36581" y="130666"/>
                  <a:pt x="94066" y="172479"/>
                </a:cubicBezTo>
                <a:cubicBezTo>
                  <a:pt x="151551" y="214292"/>
                  <a:pt x="248229" y="232585"/>
                  <a:pt x="344908" y="250879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966448" y="3967017"/>
            <a:ext cx="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2π/2n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355020" y="3967017"/>
            <a:ext cx="391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355020" y="5113802"/>
            <a:ext cx="1301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dirty="0" smtClean="0"/>
              <a:t> sin (</a:t>
            </a:r>
            <a:r>
              <a:rPr lang="en-US" dirty="0"/>
              <a:t>π/n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1023602"/>
              </p:ext>
            </p:extLst>
          </p:nvPr>
        </p:nvGraphicFramePr>
        <p:xfrm>
          <a:off x="172457" y="4432577"/>
          <a:ext cx="2215785" cy="22988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55" name="Equation" r:id="rId3" imgW="1016000" imgH="1054100" progId="Equation.3">
                  <p:embed/>
                </p:oleObj>
              </mc:Choice>
              <mc:Fallback>
                <p:oleObj name="Equation" r:id="rId3" imgW="1016000" imgH="1054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457" y="4432577"/>
                        <a:ext cx="2215785" cy="22988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690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/>
        </p:nvGraphicFramePr>
        <p:xfrm>
          <a:off x="793750" y="1171575"/>
          <a:ext cx="7556500" cy="4514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side)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 rot="5400000">
            <a:off x="5184933" y="3617663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30469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/>
        </p:nvGraphicFramePr>
        <p:xfrm>
          <a:off x="793750" y="1171575"/>
          <a:ext cx="7556500" cy="4514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side)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 rot="5400000">
            <a:off x="5184933" y="3617663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003371" y="2148147"/>
            <a:ext cx="713333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44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003371" y="5440929"/>
            <a:ext cx="3715607" cy="1417073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718978" y="2477427"/>
            <a:ext cx="2398683" cy="2963503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7086305" y="831035"/>
            <a:ext cx="3793996" cy="1662072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3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809645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1081760" y="6005402"/>
            <a:ext cx="1614799" cy="852598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2696559" y="5895642"/>
            <a:ext cx="1614798" cy="126923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4311357" y="4313731"/>
            <a:ext cx="913681" cy="1581911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5225038" y="3335233"/>
            <a:ext cx="1481538" cy="978498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6706576" y="2016111"/>
            <a:ext cx="1241735" cy="1319122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948311" y="1371187"/>
            <a:ext cx="1614798" cy="644924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9590356" y="1143000"/>
            <a:ext cx="1614798" cy="217345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7/2</a:t>
            </a:r>
          </a:p>
          <a:p>
            <a:pPr algn="ctr"/>
            <a:r>
              <a:rPr lang="en-US" sz="3000" dirty="0" smtClean="0"/>
              <a:t>=3.5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082152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16/4</a:t>
            </a:r>
          </a:p>
          <a:p>
            <a:pPr algn="ctr"/>
            <a:r>
              <a:rPr lang="en-US" sz="3000" dirty="0" smtClean="0"/>
              <a:t>=4</a:t>
            </a:r>
            <a:endParaRPr lang="en-US" sz="3000" dirty="0"/>
          </a:p>
        </p:txBody>
      </p:sp>
      <p:sp>
        <p:nvSpPr>
          <p:cNvPr id="20" name="Rectangle 19"/>
          <p:cNvSpPr/>
          <p:nvPr/>
        </p:nvSpPr>
        <p:spPr>
          <a:xfrm rot="19624974">
            <a:off x="1717051" y="6165777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 rot="19092848">
            <a:off x="1100087" y="6604894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 rot="650348">
            <a:off x="2421900" y="6026570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 rot="19955275">
            <a:off x="3164851" y="5943551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3850651" y="5738847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 rot="13905558">
            <a:off x="4009400" y="5435345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 rot="151330">
            <a:off x="4161802" y="5150140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17203254">
            <a:off x="4663765" y="4814066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 rot="19992331">
            <a:off x="5108265" y="4223516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 rot="18725467">
            <a:off x="5746752" y="3753198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 rot="19642588">
            <a:off x="6355992" y="3251548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 rot="16200000">
            <a:off x="6664001" y="2701228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 rot="21345240">
            <a:off x="7021315" y="2284035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 rot="20326499">
            <a:off x="7776964" y="2117395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 rot="19385440">
            <a:off x="8481815" y="1740594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21028156">
            <a:off x="9218414" y="1439333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72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0665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35/8</a:t>
            </a:r>
          </a:p>
          <a:p>
            <a:pPr algn="ctr"/>
            <a:r>
              <a:rPr lang="en-US" sz="3000" dirty="0" smtClean="0"/>
              <a:t>=4.38</a:t>
            </a:r>
            <a:endParaRPr lang="en-US" sz="3000" dirty="0"/>
          </a:p>
        </p:txBody>
      </p:sp>
      <p:sp>
        <p:nvSpPr>
          <p:cNvPr id="12" name="Rectangle 11"/>
          <p:cNvSpPr/>
          <p:nvPr/>
        </p:nvSpPr>
        <p:spPr>
          <a:xfrm rot="18905284">
            <a:off x="1287784" y="668034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 rot="20097494">
            <a:off x="1567185" y="648703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 rot="19431586">
            <a:off x="1936857" y="627748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 rot="19431586">
            <a:off x="2235306" y="605100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 rot="2040094">
            <a:off x="2527406" y="604594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 rot="19052029">
            <a:off x="2827093" y="6095612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20518067">
            <a:off x="3141979" y="5914898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 rot="20518067">
            <a:off x="3539473" y="580079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 rot="21315720">
            <a:off x="3906576" y="5744837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 rot="19317867">
            <a:off x="4263603" y="5645947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 rot="13936542">
            <a:off x="4289458" y="538823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4378358" y="518317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 rot="18793121">
            <a:off x="4720910" y="5050002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 rot="10377996">
            <a:off x="4656942" y="494208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 rot="7537520">
            <a:off x="4580313" y="4785617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 rot="9615190">
            <a:off x="4873309" y="452526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 rot="8315633">
            <a:off x="5200512" y="4343758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 rot="9504188">
            <a:off x="5524363" y="415717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 rot="11042308">
            <a:off x="5922641" y="40679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 rot="6366222">
            <a:off x="6162530" y="38647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 rot="6366222">
            <a:off x="6272732" y="34837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 rot="9646548">
            <a:off x="6501115" y="3264262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 rot="3656412">
            <a:off x="6653515" y="3049730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 rot="9062869">
            <a:off x="6710601" y="2770330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 rot="2239986">
            <a:off x="6657414" y="254168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 rot="10800000">
            <a:off x="6685413" y="23637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 rot="9015361">
            <a:off x="7076961" y="230036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 rot="11205124">
            <a:off x="7445544" y="222871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 rot="8089692">
            <a:off x="7715510" y="2106583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 rot="11200656">
            <a:off x="8039360" y="2000238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 rot="6854808">
            <a:off x="8327476" y="186998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 rot="9041826">
            <a:off x="8543376" y="160743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 rot="10580781">
            <a:off x="8910106" y="152594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 rot="9624163">
            <a:off x="9276303" y="146366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 rot="12352656">
            <a:off x="9605410" y="144925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50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556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dimension of various coastlines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6784735"/>
              </p:ext>
            </p:extLst>
          </p:nvPr>
        </p:nvGraphicFramePr>
        <p:xfrm>
          <a:off x="2286000" y="108743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14717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066081" y="5535008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470397"/>
            <a:ext cx="0" cy="50646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818610" y="1442552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0098975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79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621540" y="1442552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1 - gradient</a:t>
            </a:r>
            <a:endParaRPr lang="en-US" sz="2400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3260955" y="2477426"/>
            <a:ext cx="611429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429032" y="4197817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07397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556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dimension of various coastlines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51300"/>
            <a:ext cx="8229600" cy="267176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400" i="1" dirty="0" smtClean="0"/>
              <a:t>D = </a:t>
            </a:r>
            <a:r>
              <a:rPr lang="en-GB" sz="2400" dirty="0" smtClean="0"/>
              <a:t>1.18 for this example</a:t>
            </a:r>
          </a:p>
          <a:p>
            <a:pPr marL="0" indent="0" algn="ctr">
              <a:buNone/>
            </a:pPr>
            <a:endParaRPr lang="en-GB" sz="2400" dirty="0" smtClean="0"/>
          </a:p>
          <a:p>
            <a:pPr marL="0" indent="0" algn="ctr">
              <a:buNone/>
            </a:pPr>
            <a:r>
              <a:rPr lang="en-GB" sz="2400" i="1" dirty="0" smtClean="0">
                <a:solidFill>
                  <a:schemeClr val="bg1"/>
                </a:solidFill>
              </a:rPr>
              <a:t>D</a:t>
            </a:r>
            <a:r>
              <a:rPr lang="en-GB" sz="2400" dirty="0" smtClean="0">
                <a:solidFill>
                  <a:schemeClr val="bg1"/>
                </a:solidFill>
              </a:rPr>
              <a:t> = 1.25 for the west coast of Britain, </a:t>
            </a:r>
          </a:p>
          <a:p>
            <a:pPr marL="0" indent="0" algn="ctr">
              <a:buNone/>
            </a:pPr>
            <a:r>
              <a:rPr lang="en-GB" sz="2400" i="1" dirty="0" smtClean="0">
                <a:solidFill>
                  <a:schemeClr val="bg1"/>
                </a:solidFill>
              </a:rPr>
              <a:t>D</a:t>
            </a:r>
            <a:r>
              <a:rPr lang="en-GB" sz="2400" dirty="0" smtClean="0">
                <a:solidFill>
                  <a:schemeClr val="bg1"/>
                </a:solidFill>
              </a:rPr>
              <a:t> = 1.15 for the land frontier of Germany, </a:t>
            </a:r>
          </a:p>
          <a:p>
            <a:pPr marL="0" indent="0" algn="ctr">
              <a:buNone/>
            </a:pPr>
            <a:r>
              <a:rPr lang="en-GB" sz="2400" i="1" dirty="0" smtClean="0">
                <a:solidFill>
                  <a:schemeClr val="bg1"/>
                </a:solidFill>
              </a:rPr>
              <a:t>D</a:t>
            </a:r>
            <a:r>
              <a:rPr lang="en-GB" sz="2400" dirty="0" smtClean="0">
                <a:solidFill>
                  <a:schemeClr val="bg1"/>
                </a:solidFill>
              </a:rPr>
              <a:t> = 1.14 for the land frontier of Portugal, </a:t>
            </a:r>
          </a:p>
          <a:p>
            <a:pPr marL="0" indent="0" algn="ctr">
              <a:buNone/>
            </a:pPr>
            <a:r>
              <a:rPr lang="en-GB" sz="2400" i="1" dirty="0" smtClean="0">
                <a:solidFill>
                  <a:schemeClr val="bg1"/>
                </a:solidFill>
              </a:rPr>
              <a:t>D</a:t>
            </a:r>
            <a:r>
              <a:rPr lang="en-GB" sz="2400" dirty="0" smtClean="0">
                <a:solidFill>
                  <a:schemeClr val="bg1"/>
                </a:solidFill>
              </a:rPr>
              <a:t> = 1.13 for the Australian coast, and </a:t>
            </a:r>
          </a:p>
          <a:p>
            <a:pPr marL="0" indent="0" algn="ctr">
              <a:buNone/>
            </a:pPr>
            <a:r>
              <a:rPr lang="en-GB" sz="2400" i="1" dirty="0" smtClean="0">
                <a:solidFill>
                  <a:schemeClr val="bg1"/>
                </a:solidFill>
              </a:rPr>
              <a:t>D</a:t>
            </a:r>
            <a:r>
              <a:rPr lang="en-GB" sz="2400" dirty="0" smtClean="0">
                <a:solidFill>
                  <a:schemeClr val="bg1"/>
                </a:solidFill>
              </a:rPr>
              <a:t> = 1.02 for the South African coast, </a:t>
            </a:r>
            <a:endParaRPr lang="en-US" sz="2400" dirty="0">
              <a:solidFill>
                <a:schemeClr val="bg1"/>
              </a:solidFill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9959368"/>
              </p:ext>
            </p:extLst>
          </p:nvPr>
        </p:nvGraphicFramePr>
        <p:xfrm>
          <a:off x="2286000" y="108743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76707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556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dimension of various coastlines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51300"/>
            <a:ext cx="8229600" cy="267176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400" i="1" dirty="0" smtClean="0"/>
              <a:t>D = </a:t>
            </a:r>
            <a:r>
              <a:rPr lang="en-GB" sz="2400" dirty="0" smtClean="0"/>
              <a:t>1.18 for this example</a:t>
            </a:r>
          </a:p>
          <a:p>
            <a:pPr marL="0" indent="0" algn="ctr">
              <a:buNone/>
            </a:pPr>
            <a:endParaRPr lang="en-GB" sz="2400" dirty="0" smtClean="0"/>
          </a:p>
          <a:p>
            <a:pPr marL="0" indent="0" algn="ctr">
              <a:buNone/>
            </a:pPr>
            <a:r>
              <a:rPr lang="en-GB" sz="2400" i="1" dirty="0" smtClean="0"/>
              <a:t>D</a:t>
            </a:r>
            <a:r>
              <a:rPr lang="en-GB" sz="2400" dirty="0" smtClean="0"/>
              <a:t> </a:t>
            </a:r>
            <a:r>
              <a:rPr lang="en-GB" sz="2400" dirty="0"/>
              <a:t>= 1.25 for the west coast of Britain, </a:t>
            </a:r>
            <a:endParaRPr lang="en-GB" sz="2400" dirty="0" smtClean="0"/>
          </a:p>
          <a:p>
            <a:pPr marL="0" indent="0" algn="ctr">
              <a:buNone/>
            </a:pPr>
            <a:r>
              <a:rPr lang="en-GB" sz="2400" i="1" dirty="0" smtClean="0"/>
              <a:t>D</a:t>
            </a:r>
            <a:r>
              <a:rPr lang="en-GB" sz="2400" dirty="0" smtClean="0"/>
              <a:t> </a:t>
            </a:r>
            <a:r>
              <a:rPr lang="en-GB" sz="2400" dirty="0"/>
              <a:t>= 1.15 for the land frontier of Germany, </a:t>
            </a:r>
          </a:p>
          <a:p>
            <a:pPr marL="0" indent="0" algn="ctr">
              <a:buNone/>
            </a:pPr>
            <a:r>
              <a:rPr lang="en-GB" sz="2400" i="1" dirty="0"/>
              <a:t>D</a:t>
            </a:r>
            <a:r>
              <a:rPr lang="en-GB" sz="2400" dirty="0"/>
              <a:t> = 1.14 for the land frontier of Portugal, </a:t>
            </a:r>
          </a:p>
          <a:p>
            <a:pPr marL="0" indent="0" algn="ctr">
              <a:buNone/>
            </a:pPr>
            <a:r>
              <a:rPr lang="en-GB" sz="2400" i="1" dirty="0"/>
              <a:t>D</a:t>
            </a:r>
            <a:r>
              <a:rPr lang="en-GB" sz="2400" dirty="0"/>
              <a:t> = 1.13 for the Australian coast, and </a:t>
            </a:r>
          </a:p>
          <a:p>
            <a:pPr marL="0" indent="0" algn="ctr">
              <a:buNone/>
            </a:pPr>
            <a:r>
              <a:rPr lang="en-GB" sz="2400" i="1" dirty="0"/>
              <a:t>D</a:t>
            </a:r>
            <a:r>
              <a:rPr lang="en-GB" sz="2400" dirty="0"/>
              <a:t> = 1.02 for the South African coast, </a:t>
            </a:r>
            <a:endParaRPr lang="en-US" sz="2400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5482747"/>
              </p:ext>
            </p:extLst>
          </p:nvPr>
        </p:nvGraphicFramePr>
        <p:xfrm>
          <a:off x="2286000" y="108743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10608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stick method formalized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9169888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60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8435225"/>
              </p:ext>
            </p:extLst>
          </p:nvPr>
        </p:nvGraphicFramePr>
        <p:xfrm>
          <a:off x="2701225" y="2414709"/>
          <a:ext cx="3339393" cy="9247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61" name="Equation" r:id="rId6" imgW="825500" imgH="228600" progId="Equation.3">
                  <p:embed/>
                </p:oleObj>
              </mc:Choice>
              <mc:Fallback>
                <p:oleObj name="Equation" r:id="rId6" imgW="825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701225" y="2414709"/>
                        <a:ext cx="3339393" cy="9247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08" y="3198705"/>
            <a:ext cx="1160229" cy="544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200" y="1713161"/>
            <a:ext cx="3672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Total length (stick length)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0" name="Straight Arrow Connector 19"/>
          <p:cNvCxnSpPr>
            <a:stCxn id="8" idx="2"/>
          </p:cNvCxnSpPr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482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stick method formalized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5336624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52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2791705"/>
              </p:ext>
            </p:extLst>
          </p:nvPr>
        </p:nvGraphicFramePr>
        <p:xfrm>
          <a:off x="2701225" y="2414709"/>
          <a:ext cx="3339393" cy="9247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53" name="Equation" r:id="rId5" imgW="825500" imgH="228600" progId="Equation.3">
                  <p:embed/>
                </p:oleObj>
              </mc:Choice>
              <mc:Fallback>
                <p:oleObj name="Equation" r:id="rId5" imgW="825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01225" y="2414709"/>
                        <a:ext cx="3339393" cy="9247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08" y="3198705"/>
            <a:ext cx="1160229" cy="544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200" y="1713161"/>
            <a:ext cx="3672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Total length (stick length)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0" name="Straight Arrow Connector 19"/>
          <p:cNvCxnSpPr>
            <a:stCxn id="8" idx="2"/>
          </p:cNvCxnSpPr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1506122"/>
              </p:ext>
            </p:extLst>
          </p:nvPr>
        </p:nvGraphicFramePr>
        <p:xfrm>
          <a:off x="251618" y="4789052"/>
          <a:ext cx="8526463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54" name="Equation" r:id="rId7" imgW="2108200" imgH="203200" progId="Equation.3">
                  <p:embed/>
                </p:oleObj>
              </mc:Choice>
              <mc:Fallback>
                <p:oleObj name="Equation" r:id="rId7" imgW="2108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1618" y="4789052"/>
                        <a:ext cx="8526463" cy="82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9" name="Straight Arrow Connector 28"/>
          <p:cNvCxnSpPr/>
          <p:nvPr/>
        </p:nvCxnSpPr>
        <p:spPr>
          <a:xfrm flipV="1">
            <a:off x="3793996" y="5609789"/>
            <a:ext cx="350599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6161187" y="5452213"/>
            <a:ext cx="407756" cy="6943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949681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gradient</a:t>
            </a:r>
            <a:endParaRPr lang="en-US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3196414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64354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066081" y="5535008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470397"/>
            <a:ext cx="0" cy="50646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818610" y="1442552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95068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91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621540" y="1442552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1 - gradient</a:t>
            </a:r>
            <a:endParaRPr lang="en-US" sz="2400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3260955" y="2477426"/>
            <a:ext cx="611429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429032" y="4197817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6015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-235165" y="5535008"/>
            <a:ext cx="100493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0"/>
            <a:ext cx="0" cy="55350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21292" y="1904217"/>
            <a:ext cx="3477475" cy="2000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1748943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03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Freeform 7"/>
          <p:cNvSpPr/>
          <p:nvPr/>
        </p:nvSpPr>
        <p:spPr>
          <a:xfrm>
            <a:off x="6082935" y="3888617"/>
            <a:ext cx="3135534" cy="1740470"/>
          </a:xfrm>
          <a:custGeom>
            <a:avLst/>
            <a:gdLst>
              <a:gd name="connsiteX0" fmla="*/ 0 w 3135534"/>
              <a:gd name="connsiteY0" fmla="*/ 0 h 1740470"/>
              <a:gd name="connsiteX1" fmla="*/ 501686 w 3135534"/>
              <a:gd name="connsiteY1" fmla="*/ 768316 h 1740470"/>
              <a:gd name="connsiteX2" fmla="*/ 1222858 w 3135534"/>
              <a:gd name="connsiteY2" fmla="*/ 1066234 h 1740470"/>
              <a:gd name="connsiteX3" fmla="*/ 2398684 w 3135534"/>
              <a:gd name="connsiteY3" fmla="*/ 1175993 h 1740470"/>
              <a:gd name="connsiteX4" fmla="*/ 3135534 w 3135534"/>
              <a:gd name="connsiteY4" fmla="*/ 1740470 h 1740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5534" h="1740470">
                <a:moveTo>
                  <a:pt x="0" y="0"/>
                </a:moveTo>
                <a:cubicBezTo>
                  <a:pt x="148938" y="295305"/>
                  <a:pt x="297877" y="590610"/>
                  <a:pt x="501686" y="768316"/>
                </a:cubicBezTo>
                <a:cubicBezTo>
                  <a:pt x="705495" y="946022"/>
                  <a:pt x="906692" y="998288"/>
                  <a:pt x="1222858" y="1066234"/>
                </a:cubicBezTo>
                <a:cubicBezTo>
                  <a:pt x="1539024" y="1134180"/>
                  <a:pt x="2079905" y="1063620"/>
                  <a:pt x="2398684" y="1175993"/>
                </a:cubicBezTo>
                <a:cubicBezTo>
                  <a:pt x="2717463" y="1288366"/>
                  <a:pt x="3135534" y="1740470"/>
                  <a:pt x="3135534" y="174047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/>
          <p:cNvSpPr/>
          <p:nvPr/>
        </p:nvSpPr>
        <p:spPr>
          <a:xfrm>
            <a:off x="-893627" y="1174723"/>
            <a:ext cx="3511798" cy="753906"/>
          </a:xfrm>
          <a:custGeom>
            <a:avLst/>
            <a:gdLst>
              <a:gd name="connsiteX0" fmla="*/ 3511798 w 3511798"/>
              <a:gd name="connsiteY0" fmla="*/ 753906 h 753906"/>
              <a:gd name="connsiteX1" fmla="*/ 2884691 w 3511798"/>
              <a:gd name="connsiteY1" fmla="*/ 111030 h 753906"/>
              <a:gd name="connsiteX2" fmla="*/ 595751 w 3511798"/>
              <a:gd name="connsiteY2" fmla="*/ 1270 h 753906"/>
              <a:gd name="connsiteX3" fmla="*/ 0 w 3511798"/>
              <a:gd name="connsiteY3" fmla="*/ 48310 h 75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1798" h="753906">
                <a:moveTo>
                  <a:pt x="3511798" y="753906"/>
                </a:moveTo>
                <a:cubicBezTo>
                  <a:pt x="3441248" y="495187"/>
                  <a:pt x="3370699" y="236469"/>
                  <a:pt x="2884691" y="111030"/>
                </a:cubicBezTo>
                <a:cubicBezTo>
                  <a:pt x="2398683" y="-14409"/>
                  <a:pt x="1076533" y="11723"/>
                  <a:pt x="595751" y="1270"/>
                </a:cubicBezTo>
                <a:cubicBezTo>
                  <a:pt x="114969" y="-9183"/>
                  <a:pt x="0" y="48310"/>
                  <a:pt x="0" y="4831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45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21292" y="1"/>
            <a:ext cx="3477475" cy="553500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-1003371" y="5535008"/>
            <a:ext cx="118209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-203839"/>
            <a:ext cx="0" cy="57388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21292" y="1904217"/>
            <a:ext cx="3477475" cy="2000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8749289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8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Freeform 7"/>
          <p:cNvSpPr/>
          <p:nvPr/>
        </p:nvSpPr>
        <p:spPr>
          <a:xfrm>
            <a:off x="6082935" y="3888617"/>
            <a:ext cx="3135534" cy="1740470"/>
          </a:xfrm>
          <a:custGeom>
            <a:avLst/>
            <a:gdLst>
              <a:gd name="connsiteX0" fmla="*/ 0 w 3135534"/>
              <a:gd name="connsiteY0" fmla="*/ 0 h 1740470"/>
              <a:gd name="connsiteX1" fmla="*/ 501686 w 3135534"/>
              <a:gd name="connsiteY1" fmla="*/ 768316 h 1740470"/>
              <a:gd name="connsiteX2" fmla="*/ 1222858 w 3135534"/>
              <a:gd name="connsiteY2" fmla="*/ 1066234 h 1740470"/>
              <a:gd name="connsiteX3" fmla="*/ 2398684 w 3135534"/>
              <a:gd name="connsiteY3" fmla="*/ 1175993 h 1740470"/>
              <a:gd name="connsiteX4" fmla="*/ 3135534 w 3135534"/>
              <a:gd name="connsiteY4" fmla="*/ 1740470 h 1740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5534" h="1740470">
                <a:moveTo>
                  <a:pt x="0" y="0"/>
                </a:moveTo>
                <a:cubicBezTo>
                  <a:pt x="148938" y="295305"/>
                  <a:pt x="297877" y="590610"/>
                  <a:pt x="501686" y="768316"/>
                </a:cubicBezTo>
                <a:cubicBezTo>
                  <a:pt x="705495" y="946022"/>
                  <a:pt x="906692" y="998288"/>
                  <a:pt x="1222858" y="1066234"/>
                </a:cubicBezTo>
                <a:cubicBezTo>
                  <a:pt x="1539024" y="1134180"/>
                  <a:pt x="2079905" y="1063620"/>
                  <a:pt x="2398684" y="1175993"/>
                </a:cubicBezTo>
                <a:cubicBezTo>
                  <a:pt x="2717463" y="1288366"/>
                  <a:pt x="3135534" y="1740470"/>
                  <a:pt x="3135534" y="174047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500357" y="470397"/>
            <a:ext cx="2257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behavior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271220" y="470397"/>
            <a:ext cx="2868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Non fractal behavior</a:t>
            </a:r>
            <a:endParaRPr lang="en-US" sz="2400" dirty="0"/>
          </a:p>
        </p:txBody>
      </p:sp>
      <p:sp>
        <p:nvSpPr>
          <p:cNvPr id="16" name="Freeform 15"/>
          <p:cNvSpPr/>
          <p:nvPr/>
        </p:nvSpPr>
        <p:spPr>
          <a:xfrm>
            <a:off x="-893627" y="1174723"/>
            <a:ext cx="3511798" cy="753906"/>
          </a:xfrm>
          <a:custGeom>
            <a:avLst/>
            <a:gdLst>
              <a:gd name="connsiteX0" fmla="*/ 3511798 w 3511798"/>
              <a:gd name="connsiteY0" fmla="*/ 753906 h 753906"/>
              <a:gd name="connsiteX1" fmla="*/ 2884691 w 3511798"/>
              <a:gd name="connsiteY1" fmla="*/ 111030 h 753906"/>
              <a:gd name="connsiteX2" fmla="*/ 595751 w 3511798"/>
              <a:gd name="connsiteY2" fmla="*/ 1270 h 753906"/>
              <a:gd name="connsiteX3" fmla="*/ 0 w 3511798"/>
              <a:gd name="connsiteY3" fmla="*/ 48310 h 75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1798" h="753906">
                <a:moveTo>
                  <a:pt x="3511798" y="753906"/>
                </a:moveTo>
                <a:cubicBezTo>
                  <a:pt x="3441248" y="495187"/>
                  <a:pt x="3370699" y="236469"/>
                  <a:pt x="2884691" y="111030"/>
                </a:cubicBezTo>
                <a:cubicBezTo>
                  <a:pt x="2398683" y="-14409"/>
                  <a:pt x="1076533" y="11723"/>
                  <a:pt x="595751" y="1270"/>
                </a:cubicBezTo>
                <a:cubicBezTo>
                  <a:pt x="114969" y="-9183"/>
                  <a:pt x="0" y="48310"/>
                  <a:pt x="0" y="4831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-46874" y="470397"/>
            <a:ext cx="2868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Non fractal behavior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7073900" y="6278911"/>
            <a:ext cx="2144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Halley et al.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787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21359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2621292" y="1"/>
            <a:ext cx="3477475" cy="553500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083089" y="1"/>
            <a:ext cx="3276479" cy="553500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-1003371" y="5535008"/>
            <a:ext cx="118209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-203839"/>
            <a:ext cx="0" cy="57388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21292" y="1904217"/>
            <a:ext cx="3477475" cy="24391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3333830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16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260957" y="470397"/>
            <a:ext cx="2571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behavior A</a:t>
            </a:r>
            <a:endParaRPr lang="en-US" sz="2400" dirty="0"/>
          </a:p>
        </p:txBody>
      </p:sp>
      <p:sp>
        <p:nvSpPr>
          <p:cNvPr id="16" name="Freeform 15"/>
          <p:cNvSpPr/>
          <p:nvPr/>
        </p:nvSpPr>
        <p:spPr>
          <a:xfrm>
            <a:off x="-893627" y="1174723"/>
            <a:ext cx="3511798" cy="753906"/>
          </a:xfrm>
          <a:custGeom>
            <a:avLst/>
            <a:gdLst>
              <a:gd name="connsiteX0" fmla="*/ 3511798 w 3511798"/>
              <a:gd name="connsiteY0" fmla="*/ 753906 h 753906"/>
              <a:gd name="connsiteX1" fmla="*/ 2884691 w 3511798"/>
              <a:gd name="connsiteY1" fmla="*/ 111030 h 753906"/>
              <a:gd name="connsiteX2" fmla="*/ 595751 w 3511798"/>
              <a:gd name="connsiteY2" fmla="*/ 1270 h 753906"/>
              <a:gd name="connsiteX3" fmla="*/ 0 w 3511798"/>
              <a:gd name="connsiteY3" fmla="*/ 48310 h 75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1798" h="753906">
                <a:moveTo>
                  <a:pt x="3511798" y="753906"/>
                </a:moveTo>
                <a:cubicBezTo>
                  <a:pt x="3441248" y="495187"/>
                  <a:pt x="3370699" y="236469"/>
                  <a:pt x="2884691" y="111030"/>
                </a:cubicBezTo>
                <a:cubicBezTo>
                  <a:pt x="2398683" y="-14409"/>
                  <a:pt x="1076533" y="11723"/>
                  <a:pt x="595751" y="1270"/>
                </a:cubicBezTo>
                <a:cubicBezTo>
                  <a:pt x="114969" y="-9183"/>
                  <a:pt x="0" y="48310"/>
                  <a:pt x="0" y="4831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-46874" y="470397"/>
            <a:ext cx="2868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Non fractal behavior</a:t>
            </a:r>
            <a:endParaRPr lang="en-US" sz="24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6098767" y="4343335"/>
            <a:ext cx="3699776" cy="11916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333777" y="470397"/>
            <a:ext cx="2810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behavior B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79360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430726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23297" y="2947823"/>
            <a:ext cx="827780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932250" y="3772619"/>
            <a:ext cx="13953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  <a:endParaRPr lang="en-US" sz="2400" dirty="0"/>
          </a:p>
          <a:p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037800" y="3772619"/>
            <a:ext cx="155827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966596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23297" y="2947823"/>
            <a:ext cx="275927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endCxn id="4" idx="0"/>
          </p:cNvCxnSpPr>
          <p:nvPr/>
        </p:nvCxnSpPr>
        <p:spPr>
          <a:xfrm flipV="1">
            <a:off x="3182567" y="553998"/>
            <a:ext cx="1379635" cy="23938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4562203" y="553999"/>
            <a:ext cx="1322112" cy="23938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5884315" y="2947823"/>
            <a:ext cx="281679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932250" y="3772619"/>
            <a:ext cx="13953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4 × 1/3</a:t>
            </a:r>
          </a:p>
          <a:p>
            <a:endParaRPr 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2037800" y="3772619"/>
            <a:ext cx="1558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1/3 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033288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grpSp>
        <p:nvGrpSpPr>
          <p:cNvPr id="2" name="Group 1"/>
          <p:cNvGrpSpPr/>
          <p:nvPr/>
        </p:nvGrpSpPr>
        <p:grpSpPr>
          <a:xfrm>
            <a:off x="423297" y="2149881"/>
            <a:ext cx="2759270" cy="797942"/>
            <a:chOff x="423297" y="553998"/>
            <a:chExt cx="8277810" cy="2393825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endCxn id="4" idx="0"/>
            </p:cNvCxnSpPr>
            <p:nvPr/>
          </p:nvCxnSpPr>
          <p:spPr>
            <a:xfrm flipV="1">
              <a:off x="3182568" y="553998"/>
              <a:ext cx="1379634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5941836" y="2149881"/>
            <a:ext cx="2759270" cy="797942"/>
            <a:chOff x="423297" y="553998"/>
            <a:chExt cx="8277810" cy="239382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18006997">
            <a:off x="2101652" y="1161256"/>
            <a:ext cx="2759270" cy="797942"/>
            <a:chOff x="423297" y="553998"/>
            <a:chExt cx="8277810" cy="2393825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3457348">
            <a:off x="4214747" y="1167028"/>
            <a:ext cx="2759270" cy="797942"/>
            <a:chOff x="423297" y="553998"/>
            <a:chExt cx="8277810" cy="2393825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3932250" y="3772619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endParaRPr lang="en-US" sz="2400" dirty="0" smtClean="0"/>
          </a:p>
        </p:txBody>
      </p:sp>
      <p:sp>
        <p:nvSpPr>
          <p:cNvPr id="30" name="TextBox 29"/>
          <p:cNvSpPr txBox="1"/>
          <p:nvPr/>
        </p:nvSpPr>
        <p:spPr>
          <a:xfrm>
            <a:off x="2037800" y="3772619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0304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3932250" y="3772619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/>
              <a:t>64 × 1/27</a:t>
            </a:r>
          </a:p>
          <a:p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2037800" y="3772619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/>
              <a:t>1/27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grpSp>
        <p:nvGrpSpPr>
          <p:cNvPr id="2" name="Group 1"/>
          <p:cNvGrpSpPr/>
          <p:nvPr/>
        </p:nvGrpSpPr>
        <p:grpSpPr>
          <a:xfrm>
            <a:off x="423297" y="2149881"/>
            <a:ext cx="2759270" cy="797942"/>
            <a:chOff x="423297" y="553998"/>
            <a:chExt cx="8277810" cy="2393825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endCxn id="4" idx="0"/>
            </p:cNvCxnSpPr>
            <p:nvPr/>
          </p:nvCxnSpPr>
          <p:spPr>
            <a:xfrm flipV="1">
              <a:off x="3182568" y="553998"/>
              <a:ext cx="1379634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5941836" y="2149881"/>
            <a:ext cx="2759270" cy="797942"/>
            <a:chOff x="423297" y="553998"/>
            <a:chExt cx="8277810" cy="239382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18006997">
            <a:off x="2101652" y="1161256"/>
            <a:ext cx="2759270" cy="797942"/>
            <a:chOff x="423297" y="553998"/>
            <a:chExt cx="8277810" cy="2393825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3457348">
            <a:off x="4214747" y="1167028"/>
            <a:ext cx="2759270" cy="797942"/>
            <a:chOff x="423297" y="553998"/>
            <a:chExt cx="8277810" cy="2393825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" name="Straight Connector 28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593262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4549942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06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716337" y="2935348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1/27</a:t>
            </a:r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-n</a:t>
            </a:r>
            <a:endParaRPr 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 smtClean="0"/>
              <a:t>1/27</a:t>
            </a:r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-n</a:t>
            </a:r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146572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2502464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10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716337" y="2935348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1/27</a:t>
            </a:r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-n</a:t>
            </a:r>
            <a:endParaRPr 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 smtClean="0"/>
              <a:t>1/27</a:t>
            </a:r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-n</a:t>
            </a:r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557462"/>
              </p:ext>
            </p:extLst>
          </p:nvPr>
        </p:nvGraphicFramePr>
        <p:xfrm>
          <a:off x="5250544" y="1037083"/>
          <a:ext cx="3278108" cy="4591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11" name="Equation" r:id="rId7" imgW="1231900" imgH="1727200" progId="Equation.3">
                  <p:embed/>
                </p:oleObj>
              </mc:Choice>
              <mc:Fallback>
                <p:oleObj name="Equation" r:id="rId7" imgW="12319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50544" y="1037083"/>
                        <a:ext cx="3278108" cy="4591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5250544" y="3109823"/>
            <a:ext cx="55753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88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8564438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85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716337" y="2935348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1/27</a:t>
            </a:r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-n</a:t>
            </a:r>
            <a:endParaRPr 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 smtClean="0"/>
              <a:t>1/27</a:t>
            </a:r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-n</a:t>
            </a:r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9435514"/>
              </p:ext>
            </p:extLst>
          </p:nvPr>
        </p:nvGraphicFramePr>
        <p:xfrm>
          <a:off x="5250544" y="1037083"/>
          <a:ext cx="3278108" cy="4591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86" name="Equation" r:id="rId7" imgW="1231900" imgH="1727200" progId="Equation.3">
                  <p:embed/>
                </p:oleObj>
              </mc:Choice>
              <mc:Fallback>
                <p:oleObj name="Equation" r:id="rId7" imgW="12319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50544" y="1037083"/>
                        <a:ext cx="3278108" cy="4591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5250544" y="3109823"/>
            <a:ext cx="5575300" cy="3848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697355"/>
              </p:ext>
            </p:extLst>
          </p:nvPr>
        </p:nvGraphicFramePr>
        <p:xfrm>
          <a:off x="5730392" y="3695963"/>
          <a:ext cx="1810656" cy="1758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687" name="Equation" r:id="rId9" imgW="914400" imgH="889000" progId="Equation.3">
                  <p:embed/>
                </p:oleObj>
              </mc:Choice>
              <mc:Fallback>
                <p:oleObj name="Equation" r:id="rId9" imgW="9144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30392" y="3695963"/>
                        <a:ext cx="1810656" cy="1758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8265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193390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8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716337" y="2935348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1/27</a:t>
            </a:r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-n</a:t>
            </a:r>
            <a:endParaRPr 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 smtClean="0"/>
              <a:t>1/27</a:t>
            </a:r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-n</a:t>
            </a:r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975560"/>
              </p:ext>
            </p:extLst>
          </p:nvPr>
        </p:nvGraphicFramePr>
        <p:xfrm>
          <a:off x="5250544" y="1037083"/>
          <a:ext cx="3278108" cy="4591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659" name="Equation" r:id="rId7" imgW="1231900" imgH="1727200" progId="Equation.3">
                  <p:embed/>
                </p:oleObj>
              </mc:Choice>
              <mc:Fallback>
                <p:oleObj name="Equation" r:id="rId7" imgW="12319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50544" y="1037083"/>
                        <a:ext cx="3278108" cy="4591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5250544" y="3937000"/>
            <a:ext cx="5575300" cy="2921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077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/>
              <a:t>-1×(3-2) = -1×3 + -1×-2</a:t>
            </a:r>
          </a:p>
        </p:txBody>
      </p:sp>
    </p:spTree>
    <p:extLst>
      <p:ext uri="{BB962C8B-B14F-4D97-AF65-F5344CB8AC3E}">
        <p14:creationId xmlns:p14="http://schemas.microsoft.com/office/powerpoint/2010/main" val="1038295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2716337" y="2935348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1/27</a:t>
            </a:r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-n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 smtClean="0"/>
              <a:t>1/27</a:t>
            </a:r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-n</a:t>
            </a:r>
            <a:endParaRPr lang="en-US" sz="2400" dirty="0" smtClean="0"/>
          </a:p>
          <a:p>
            <a:endParaRPr lang="en-US" sz="2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1498707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29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9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1245770"/>
              </p:ext>
            </p:extLst>
          </p:nvPr>
        </p:nvGraphicFramePr>
        <p:xfrm>
          <a:off x="5250544" y="1037083"/>
          <a:ext cx="3278108" cy="4591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30" name="Equation" r:id="rId7" imgW="1231900" imgH="1727200" progId="Equation.3">
                  <p:embed/>
                </p:oleObj>
              </mc:Choice>
              <mc:Fallback>
                <p:oleObj name="Equation" r:id="rId7" imgW="12319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50544" y="1037083"/>
                        <a:ext cx="3278108" cy="4591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373476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797" b="-77797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2716336" y="2935348"/>
            <a:ext cx="15000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/>
              <a:t>3</a:t>
            </a:r>
            <a:endParaRPr lang="en-US" sz="2400" dirty="0" smtClean="0"/>
          </a:p>
          <a:p>
            <a:r>
              <a:rPr lang="en-US" sz="2400" dirty="0" smtClean="0"/>
              <a:t>4 × 1</a:t>
            </a:r>
          </a:p>
          <a:p>
            <a:r>
              <a:rPr lang="en-US" sz="2400" dirty="0" smtClean="0"/>
              <a:t>16 × 1/3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</a:t>
            </a:r>
            <a:r>
              <a:rPr lang="en-US" sz="2400" dirty="0"/>
              <a:t>9</a:t>
            </a:r>
            <a:endParaRPr lang="en-US" sz="2400" dirty="0" smtClean="0"/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(1-n)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/>
              <a:t>3</a:t>
            </a:r>
            <a:endParaRPr lang="en-US" sz="2400" dirty="0" smtClean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</a:t>
            </a:r>
          </a:p>
          <a:p>
            <a:r>
              <a:rPr lang="en-US" sz="2400" dirty="0" smtClean="0"/>
              <a:t>1/</a:t>
            </a:r>
            <a:r>
              <a:rPr lang="en-US" sz="2400" dirty="0"/>
              <a:t>9</a:t>
            </a:r>
            <a:endParaRPr lang="en-US" sz="2400" dirty="0" smtClean="0"/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(1-n)</a:t>
            </a:r>
            <a:endParaRPr lang="en-US" sz="2400" dirty="0" smtClean="0"/>
          </a:p>
          <a:p>
            <a:endParaRPr lang="en-US" sz="2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529434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82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9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6555673"/>
              </p:ext>
            </p:extLst>
          </p:nvPr>
        </p:nvGraphicFramePr>
        <p:xfrm>
          <a:off x="4387850" y="1036638"/>
          <a:ext cx="4799013" cy="4592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83" name="Equation" r:id="rId7" imgW="1803400" imgH="1727200" progId="Equation.3">
                  <p:embed/>
                </p:oleObj>
              </mc:Choice>
              <mc:Fallback>
                <p:oleObj name="Equation" r:id="rId7" imgW="18034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87850" y="1036638"/>
                        <a:ext cx="4799013" cy="4592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3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117860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619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304599"/>
              </p:ext>
            </p:extLst>
          </p:nvPr>
        </p:nvGraphicFramePr>
        <p:xfrm>
          <a:off x="846594" y="1435100"/>
          <a:ext cx="7840206" cy="7840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3402"/>
                <a:gridCol w="2613402"/>
                <a:gridCol w="2613402"/>
              </a:tblGrid>
              <a:tr h="2613402"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613402"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2613402">
                <a:tc>
                  <a:txBody>
                    <a:bodyPr/>
                    <a:lstStyle/>
                    <a:p>
                      <a:endParaRPr lang="en-US" sz="250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 marL="124463" marR="124463" marT="62232" marB="62232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Number boxes 6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36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239987"/>
              </p:ext>
            </p:extLst>
          </p:nvPr>
        </p:nvGraphicFramePr>
        <p:xfrm>
          <a:off x="846594" y="1417638"/>
          <a:ext cx="7840206" cy="7840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701"/>
                <a:gridCol w="1306701"/>
                <a:gridCol w="1306701"/>
                <a:gridCol w="1306701"/>
                <a:gridCol w="1306701"/>
                <a:gridCol w="1306701"/>
              </a:tblGrid>
              <a:tr h="1306701"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1/2 </a:t>
            </a:r>
          </a:p>
          <a:p>
            <a:pPr algn="ctr"/>
            <a:endParaRPr lang="en-US" sz="24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988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827216"/>
              </p:ext>
            </p:extLst>
          </p:nvPr>
        </p:nvGraphicFramePr>
        <p:xfrm>
          <a:off x="846594" y="1417638"/>
          <a:ext cx="7840206" cy="7840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701"/>
                <a:gridCol w="1306701"/>
                <a:gridCol w="1306701"/>
                <a:gridCol w="1306701"/>
                <a:gridCol w="1306701"/>
                <a:gridCol w="1306701"/>
              </a:tblGrid>
              <a:tr h="1306701"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1/2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Number boxes 20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782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0201931"/>
              </p:ext>
            </p:extLst>
          </p:nvPr>
        </p:nvGraphicFramePr>
        <p:xfrm>
          <a:off x="846594" y="5336904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479664"/>
              </p:ext>
            </p:extLst>
          </p:nvPr>
        </p:nvGraphicFramePr>
        <p:xfrm>
          <a:off x="846594" y="1415964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33388"/>
              </p:ext>
            </p:extLst>
          </p:nvPr>
        </p:nvGraphicFramePr>
        <p:xfrm>
          <a:off x="4765860" y="5336904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089809"/>
              </p:ext>
            </p:extLst>
          </p:nvPr>
        </p:nvGraphicFramePr>
        <p:xfrm>
          <a:off x="4767534" y="1417638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1/8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Number boxes 67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865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2878857"/>
              </p:ext>
            </p:extLst>
          </p:nvPr>
        </p:nvGraphicFramePr>
        <p:xfrm>
          <a:off x="846594" y="3369960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859846"/>
              </p:ext>
            </p:extLst>
          </p:nvPr>
        </p:nvGraphicFramePr>
        <p:xfrm>
          <a:off x="4767534" y="3369960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1671045"/>
              </p:ext>
            </p:extLst>
          </p:nvPr>
        </p:nvGraphicFramePr>
        <p:xfrm>
          <a:off x="844920" y="532395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621880"/>
              </p:ext>
            </p:extLst>
          </p:nvPr>
        </p:nvGraphicFramePr>
        <p:xfrm>
          <a:off x="844920" y="140301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700" dirty="0" smtClean="0"/>
                        <a:t>7</a:t>
                      </a:r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0298819"/>
              </p:ext>
            </p:extLst>
          </p:nvPr>
        </p:nvGraphicFramePr>
        <p:xfrm>
          <a:off x="4765860" y="140301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2543312"/>
              </p:ext>
            </p:extLst>
          </p:nvPr>
        </p:nvGraphicFramePr>
        <p:xfrm>
          <a:off x="4764186" y="532395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5064080"/>
              </p:ext>
            </p:extLst>
          </p:nvPr>
        </p:nvGraphicFramePr>
        <p:xfrm>
          <a:off x="2815212" y="3369960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8307693"/>
              </p:ext>
            </p:extLst>
          </p:nvPr>
        </p:nvGraphicFramePr>
        <p:xfrm>
          <a:off x="6736152" y="3369960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049067"/>
              </p:ext>
            </p:extLst>
          </p:nvPr>
        </p:nvGraphicFramePr>
        <p:xfrm>
          <a:off x="2813538" y="532395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809295"/>
              </p:ext>
            </p:extLst>
          </p:nvPr>
        </p:nvGraphicFramePr>
        <p:xfrm>
          <a:off x="2813538" y="140301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928089"/>
              </p:ext>
            </p:extLst>
          </p:nvPr>
        </p:nvGraphicFramePr>
        <p:xfrm>
          <a:off x="6734478" y="140301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510960"/>
              </p:ext>
            </p:extLst>
          </p:nvPr>
        </p:nvGraphicFramePr>
        <p:xfrm>
          <a:off x="6732804" y="5323956"/>
          <a:ext cx="1966944" cy="1966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24"/>
                <a:gridCol w="327824"/>
                <a:gridCol w="327824"/>
                <a:gridCol w="327824"/>
                <a:gridCol w="327824"/>
                <a:gridCol w="327824"/>
              </a:tblGrid>
              <a:tr h="327824"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27824"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700" dirty="0"/>
                    </a:p>
                  </a:txBody>
                  <a:tcPr marL="33307" marR="33307" marT="16653" marB="16653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0" name="Rectangle 19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1/16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Number boxes 238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606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54130" y="6114097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739260" y="1417638"/>
            <a:ext cx="0" cy="46964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406659" y="2021641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96476" y="6283810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square)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1022831" y="403995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(N)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682844"/>
              </p:ext>
            </p:extLst>
          </p:nvPr>
        </p:nvGraphicFramePr>
        <p:xfrm>
          <a:off x="4102899" y="3925539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81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02899" y="3925539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209589" y="2252473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-1 × gradient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849004" y="3056515"/>
            <a:ext cx="611430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017081" y="4503276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289393" y="4281332"/>
            <a:ext cx="2299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dirty="0" smtClean="0"/>
              <a:t> = number </a:t>
            </a:r>
            <a:r>
              <a:rPr lang="en-US" sz="2400" dirty="0"/>
              <a:t>of squares needed 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8497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our example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2529534"/>
              </p:ext>
            </p:extLst>
          </p:nvPr>
        </p:nvGraphicFramePr>
        <p:xfrm>
          <a:off x="1092200" y="1417638"/>
          <a:ext cx="6794500" cy="4076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97200" y="5689600"/>
            <a:ext cx="48895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Fern   D = 1.767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95137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8432</TotalTime>
  <Words>4317</Words>
  <Application>Microsoft Macintosh PowerPoint</Application>
  <PresentationFormat>On-screen Show (4:3)</PresentationFormat>
  <Paragraphs>846</Paragraphs>
  <Slides>111</Slides>
  <Notes>43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111</vt:i4>
      </vt:variant>
    </vt:vector>
  </HeadingPairs>
  <TitlesOfParts>
    <vt:vector size="113" baseType="lpstr">
      <vt:lpstr>Office Theme</vt:lpstr>
      <vt:lpstr>Equation</vt:lpstr>
      <vt:lpstr>PowerPoint Presentation</vt:lpstr>
      <vt:lpstr>PowerPoint Presentation</vt:lpstr>
      <vt:lpstr>PowerPoint Presentation</vt:lpstr>
      <vt:lpstr>PowerPoint Presentation</vt:lpstr>
      <vt:lpstr>The Mandelbrot set</vt:lpstr>
      <vt:lpstr>Complex numbers</vt:lpstr>
      <vt:lpstr>Complex numbers</vt:lpstr>
      <vt:lpstr>Complex numbers</vt:lpstr>
      <vt:lpstr>Complex numbers</vt:lpstr>
      <vt:lpstr>Complex numbers</vt:lpstr>
      <vt:lpstr>Complex numbers</vt:lpstr>
      <vt:lpstr>Complex numbers</vt:lpstr>
      <vt:lpstr>Complex numbers</vt:lpstr>
      <vt:lpstr>Complex numbers</vt:lpstr>
      <vt:lpstr>The complex plane</vt:lpstr>
      <vt:lpstr>The complex plane</vt:lpstr>
      <vt:lpstr>PowerPoint Presentation</vt:lpstr>
      <vt:lpstr>PowerPoint Presentation</vt:lpstr>
      <vt:lpstr>The Mandelbrot set</vt:lpstr>
      <vt:lpstr>The Mandelbrot set</vt:lpstr>
      <vt:lpstr>The Mandelbrot set</vt:lpstr>
      <vt:lpstr>PowerPoint Presentation</vt:lpstr>
      <vt:lpstr>(Filled in) Julia sets</vt:lpstr>
      <vt:lpstr>(Filled in) Julia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a fractal</vt:lpstr>
      <vt:lpstr>What is not a fractal</vt:lpstr>
      <vt:lpstr>What is not a fractal</vt:lpstr>
      <vt:lpstr>What is not a fractal</vt:lpstr>
      <vt:lpstr>What is not a fractal</vt:lpstr>
      <vt:lpstr>What is not a fractal</vt:lpstr>
      <vt:lpstr>What is not a fractal</vt:lpstr>
      <vt:lpstr>What is a fractal</vt:lpstr>
      <vt:lpstr>What is a fractal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dimension of various coastlines</vt:lpstr>
      <vt:lpstr>PowerPoint Presentation</vt:lpstr>
      <vt:lpstr>The dimension of various coastlines</vt:lpstr>
      <vt:lpstr>The dimension of various coastlines</vt:lpstr>
      <vt:lpstr>The stick method formalized</vt:lpstr>
      <vt:lpstr>The stick method formalized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Box counting algorithm</vt:lpstr>
      <vt:lpstr>Box counting algorithm</vt:lpstr>
      <vt:lpstr>Box counting algorithm</vt:lpstr>
      <vt:lpstr>Box counting algorithm</vt:lpstr>
      <vt:lpstr>Box counting algorithm</vt:lpstr>
      <vt:lpstr>Box counting algorithm</vt:lpstr>
      <vt:lpstr>In our example</vt:lpstr>
      <vt:lpstr>Box counting algorithm</vt:lpstr>
      <vt:lpstr>The box counting algorithm formalized</vt:lpstr>
      <vt:lpstr>The box counting algorithm formalized</vt:lpstr>
      <vt:lpstr>Comparing box and stick methods</vt:lpstr>
      <vt:lpstr>Comparing box and stick methods</vt:lpstr>
      <vt:lpstr>Comparing box and stick methods</vt:lpstr>
      <vt:lpstr>Hausdorff dimension</vt:lpstr>
      <vt:lpstr>Hausdorff dimension</vt:lpstr>
      <vt:lpstr>PowerPoint Presentation</vt:lpstr>
      <vt:lpstr>PowerPoint Presentation</vt:lpstr>
      <vt:lpstr>PowerPoint Presentation</vt:lpstr>
      <vt:lpstr>PowerPoint Presentation</vt:lpstr>
    </vt:vector>
  </TitlesOfParts>
  <Company>Faculty of Biological Sciences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Rosindell</dc:creator>
  <cp:lastModifiedBy>James Rosindell</cp:lastModifiedBy>
  <cp:revision>160</cp:revision>
  <dcterms:created xsi:type="dcterms:W3CDTF">2012-03-10T12:32:50Z</dcterms:created>
  <dcterms:modified xsi:type="dcterms:W3CDTF">2019-11-27T19:52:23Z</dcterms:modified>
</cp:coreProperties>
</file>